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heme/themeOverride6.xml" ContentType="application/vnd.openxmlformats-officedocument.themeOverrid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tags/tag3.xml" ContentType="application/vnd.openxmlformats-officedocument.presentationml.tags+xml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56" r:id="rId1"/>
  </p:sldMasterIdLst>
  <p:notesMasterIdLst>
    <p:notesMasterId r:id="rId26"/>
  </p:notesMasterIdLst>
  <p:handoutMasterIdLst>
    <p:handoutMasterId r:id="rId27"/>
  </p:handoutMasterIdLst>
  <p:sldIdLst>
    <p:sldId id="3987" r:id="rId2"/>
    <p:sldId id="3988" r:id="rId3"/>
    <p:sldId id="4433" r:id="rId4"/>
    <p:sldId id="3917" r:id="rId5"/>
    <p:sldId id="4400" r:id="rId6"/>
    <p:sldId id="4201" r:id="rId7"/>
    <p:sldId id="4440" r:id="rId8"/>
    <p:sldId id="4437" r:id="rId9"/>
    <p:sldId id="4372" r:id="rId10"/>
    <p:sldId id="4401" r:id="rId11"/>
    <p:sldId id="4429" r:id="rId12"/>
    <p:sldId id="4435" r:id="rId13"/>
    <p:sldId id="4428" r:id="rId14"/>
    <p:sldId id="4441" r:id="rId15"/>
    <p:sldId id="4430" r:id="rId16"/>
    <p:sldId id="4419" r:id="rId17"/>
    <p:sldId id="4407" r:id="rId18"/>
    <p:sldId id="4410" r:id="rId19"/>
    <p:sldId id="4414" r:id="rId20"/>
    <p:sldId id="4438" r:id="rId21"/>
    <p:sldId id="4417" r:id="rId22"/>
    <p:sldId id="4418" r:id="rId23"/>
    <p:sldId id="4424" r:id="rId24"/>
    <p:sldId id="4439" r:id="rId25"/>
  </p:sldIdLst>
  <p:sldSz cx="9906000" cy="6858000" type="A4"/>
  <p:notesSz cx="9926638" cy="67976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000" b="1" kern="1200">
        <a:solidFill>
          <a:srgbClr val="000000"/>
        </a:solidFill>
        <a:latin typeface="Arial" charset="0"/>
        <a:ea typeface="돋움" pitchFamily="50" charset="-127"/>
        <a:cs typeface="Arial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000" b="1" kern="1200">
        <a:solidFill>
          <a:srgbClr val="000000"/>
        </a:solidFill>
        <a:latin typeface="Arial" charset="0"/>
        <a:ea typeface="돋움" pitchFamily="50" charset="-127"/>
        <a:cs typeface="Arial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000" b="1" kern="1200">
        <a:solidFill>
          <a:srgbClr val="000000"/>
        </a:solidFill>
        <a:latin typeface="Arial" charset="0"/>
        <a:ea typeface="돋움" pitchFamily="50" charset="-127"/>
        <a:cs typeface="Arial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000" b="1" kern="1200">
        <a:solidFill>
          <a:srgbClr val="000000"/>
        </a:solidFill>
        <a:latin typeface="Arial" charset="0"/>
        <a:ea typeface="돋움" pitchFamily="50" charset="-127"/>
        <a:cs typeface="Arial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000" b="1" kern="1200">
        <a:solidFill>
          <a:srgbClr val="000000"/>
        </a:solidFill>
        <a:latin typeface="Arial" charset="0"/>
        <a:ea typeface="돋움" pitchFamily="50" charset="-127"/>
        <a:cs typeface="Arial" charset="0"/>
      </a:defRPr>
    </a:lvl5pPr>
    <a:lvl6pPr marL="2286000" algn="l" defTabSz="914400" rtl="0" eaLnBrk="1" latinLnBrk="1" hangingPunct="1">
      <a:defRPr kumimoji="1" sz="1000" b="1" kern="1200">
        <a:solidFill>
          <a:srgbClr val="000000"/>
        </a:solidFill>
        <a:latin typeface="Arial" charset="0"/>
        <a:ea typeface="돋움" pitchFamily="50" charset="-127"/>
        <a:cs typeface="Arial" charset="0"/>
      </a:defRPr>
    </a:lvl6pPr>
    <a:lvl7pPr marL="2743200" algn="l" defTabSz="914400" rtl="0" eaLnBrk="1" latinLnBrk="1" hangingPunct="1">
      <a:defRPr kumimoji="1" sz="1000" b="1" kern="1200">
        <a:solidFill>
          <a:srgbClr val="000000"/>
        </a:solidFill>
        <a:latin typeface="Arial" charset="0"/>
        <a:ea typeface="돋움" pitchFamily="50" charset="-127"/>
        <a:cs typeface="Arial" charset="0"/>
      </a:defRPr>
    </a:lvl7pPr>
    <a:lvl8pPr marL="3200400" algn="l" defTabSz="914400" rtl="0" eaLnBrk="1" latinLnBrk="1" hangingPunct="1">
      <a:defRPr kumimoji="1" sz="1000" b="1" kern="1200">
        <a:solidFill>
          <a:srgbClr val="000000"/>
        </a:solidFill>
        <a:latin typeface="Arial" charset="0"/>
        <a:ea typeface="돋움" pitchFamily="50" charset="-127"/>
        <a:cs typeface="Arial" charset="0"/>
      </a:defRPr>
    </a:lvl8pPr>
    <a:lvl9pPr marL="3657600" algn="l" defTabSz="914400" rtl="0" eaLnBrk="1" latinLnBrk="1" hangingPunct="1">
      <a:defRPr kumimoji="1" sz="1000" b="1" kern="1200">
        <a:solidFill>
          <a:srgbClr val="000000"/>
        </a:solidFill>
        <a:latin typeface="Arial" charset="0"/>
        <a:ea typeface="돋움" pitchFamily="50" charset="-127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BAE18F"/>
    <a:srgbClr val="FF00FF"/>
    <a:srgbClr val="CCCCFF"/>
    <a:srgbClr val="FFFFCC"/>
    <a:srgbClr val="EBEBFF"/>
    <a:srgbClr val="EBFCEB"/>
    <a:srgbClr val="FFEBFF"/>
    <a:srgbClr val="EAEAEA"/>
  </p:clrMru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보통 스타일 4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14" autoAdjust="0"/>
    <p:restoredTop sz="97306" autoAdjust="0"/>
  </p:normalViewPr>
  <p:slideViewPr>
    <p:cSldViewPr>
      <p:cViewPr>
        <p:scale>
          <a:sx n="80" d="100"/>
          <a:sy n="80" d="100"/>
        </p:scale>
        <p:origin x="-1020" y="72"/>
      </p:cViewPr>
      <p:guideLst>
        <p:guide orient="horz" pos="2024"/>
        <p:guide pos="3120"/>
        <p:guide pos="2757"/>
        <p:guide pos="4934"/>
      </p:guideLst>
    </p:cSldViewPr>
  </p:slideViewPr>
  <p:outlineViewPr>
    <p:cViewPr>
      <p:scale>
        <a:sx n="20" d="100"/>
        <a:sy n="2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jh\&#53080;&#53584;&#52768;&#44277;&#51228;&#51312;&#54633;\&#50500;&#48708;\Book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jh\&#53080;&#53584;&#52768;&#44277;&#51228;&#51312;&#54633;\&#50500;&#48708;\Book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jh\&#53080;&#53584;&#52768;&#44277;&#51228;&#51312;&#54633;\&#50500;&#48708;\Book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jh\&#53080;&#53584;&#52768;&#44277;&#51228;&#51312;&#54633;\&#50500;&#48708;\Book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jh\&#53080;&#53584;&#52768;&#44277;&#51228;&#51312;&#54633;\&#50500;&#48708;\Book1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jh\&#53080;&#53584;&#52768;&#44277;&#51228;&#51312;&#54633;\&#49688;&#50836;&#51312;&#49324;\Book11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jh\&#53080;&#53584;&#52768;&#44277;&#51228;&#51312;&#54633;\&#49688;&#50836;&#51312;&#49324;\Book11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70C0">
                <a:alpha val="56000"/>
              </a:srgbClr>
            </a:solidFill>
            <a:ln>
              <a:solidFill>
                <a:srgbClr val="000000"/>
              </a:solidFill>
            </a:ln>
          </c:spPr>
          <c:dPt>
            <c:idx val="0"/>
            <c:spPr>
              <a:pattFill prst="ltUpDiag">
                <a:fgClr>
                  <a:srgbClr val="2D2DB9"/>
                </a:fgClr>
                <a:bgClr>
                  <a:srgbClr val="FFFFFF"/>
                </a:bgClr>
              </a:pattFill>
              <a:ln>
                <a:solidFill>
                  <a:srgbClr val="000000"/>
                </a:solidFill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900" b="1" i="0"/>
                  </a:pPr>
                  <a:endParaRPr lang="ko-KR"/>
                </a:p>
              </c:txPr>
            </c:dLbl>
            <c:txPr>
              <a:bodyPr/>
              <a:lstStyle/>
              <a:p>
                <a:pPr>
                  <a:defRPr sz="900"/>
                </a:pPr>
                <a:endParaRPr lang="ko-KR"/>
              </a:p>
            </c:txPr>
            <c:dLblPos val="outEnd"/>
            <c:showVal val="1"/>
          </c:dLbls>
          <c:cat>
            <c:strRef>
              <c:f>Sheet3!$J$4:$J$8</c:f>
              <c:strCache>
                <c:ptCount val="5"/>
                <c:pt idx="0">
                  <c:v>담보력 취약</c:v>
                </c:pt>
                <c:pt idx="1">
                  <c:v>높은 대출금리</c:v>
                </c:pt>
                <c:pt idx="2">
                  <c:v>콘텐츠 가치평가 전문성 부족</c:v>
                </c:pt>
                <c:pt idx="3">
                  <c:v>콘텐츠 신용보증제도 부재</c:v>
                </c:pt>
                <c:pt idx="4">
                  <c:v>기타</c:v>
                </c:pt>
              </c:strCache>
            </c:strRef>
          </c:cat>
          <c:val>
            <c:numRef>
              <c:f>Sheet3!$K$4:$K$8</c:f>
              <c:numCache>
                <c:formatCode>General</c:formatCode>
                <c:ptCount val="5"/>
                <c:pt idx="0">
                  <c:v>32.9</c:v>
                </c:pt>
                <c:pt idx="1">
                  <c:v>24</c:v>
                </c:pt>
                <c:pt idx="2">
                  <c:v>13</c:v>
                </c:pt>
                <c:pt idx="3">
                  <c:v>11.6</c:v>
                </c:pt>
                <c:pt idx="4">
                  <c:v>18.600000000000001</c:v>
                </c:pt>
              </c:numCache>
            </c:numRef>
          </c:val>
        </c:ser>
        <c:axId val="47164032"/>
        <c:axId val="47182208"/>
      </c:barChart>
      <c:catAx>
        <c:axId val="47164032"/>
        <c:scaling>
          <c:orientation val="minMax"/>
        </c:scaling>
        <c:axPos val="b"/>
        <c:tickLblPos val="nextTo"/>
        <c:txPr>
          <a:bodyPr/>
          <a:lstStyle/>
          <a:p>
            <a:pPr>
              <a:defRPr sz="900"/>
            </a:pPr>
            <a:endParaRPr lang="ko-KR"/>
          </a:p>
        </c:txPr>
        <c:crossAx val="47182208"/>
        <c:crosses val="autoZero"/>
        <c:auto val="1"/>
        <c:lblAlgn val="ctr"/>
        <c:lblOffset val="100"/>
      </c:catAx>
      <c:valAx>
        <c:axId val="47182208"/>
        <c:scaling>
          <c:orientation val="minMax"/>
        </c:scaling>
        <c:delete val="1"/>
        <c:axPos val="l"/>
        <c:majorGridlines>
          <c:spPr>
            <a:ln>
              <a:solidFill>
                <a:srgbClr val="FFFFFF"/>
              </a:solidFill>
            </a:ln>
          </c:spPr>
        </c:majorGridlines>
        <c:numFmt formatCode="General" sourceLinked="1"/>
        <c:tickLblPos val="none"/>
        <c:crossAx val="47164032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</c:chart>
  <c:spPr>
    <a:noFill/>
    <a:ln>
      <a:noFill/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perspective val="30"/>
    </c:view3D>
    <c:plotArea>
      <c:layout/>
      <c:pie3DChart>
        <c:varyColors val="1"/>
        <c:ser>
          <c:idx val="0"/>
          <c:order val="0"/>
          <c:explosion val="1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ko-KR"/>
                      <a:t>1</a:t>
                    </a:r>
                    <a:r>
                      <a:rPr lang="ko-KR" altLang="en-US" smtClean="0"/>
                      <a:t>억미만</a:t>
                    </a:r>
                    <a:r>
                      <a:rPr lang="en-US" altLang="ko-KR"/>
                      <a:t>, </a:t>
                    </a:r>
                    <a:endParaRPr lang="en-US" altLang="ko-KR" smtClean="0"/>
                  </a:p>
                  <a:p>
                    <a:r>
                      <a:rPr lang="en-US" altLang="ko-KR" smtClean="0"/>
                      <a:t>59.50</a:t>
                    </a:r>
                    <a:r>
                      <a:rPr lang="en-US" altLang="ko-KR" dirty="0"/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ko-KR" dirty="0"/>
                      <a:t>1</a:t>
                    </a:r>
                    <a:r>
                      <a:rPr lang="ko-KR" altLang="en-US"/>
                      <a:t>억</a:t>
                    </a:r>
                    <a:r>
                      <a:rPr lang="ko-KR" altLang="en-US" smtClean="0"/>
                      <a:t>～</a:t>
                    </a:r>
                    <a:endParaRPr lang="en-US" altLang="ko-KR" smtClean="0"/>
                  </a:p>
                  <a:p>
                    <a:r>
                      <a:rPr lang="en-US" altLang="ko-KR" smtClean="0"/>
                      <a:t>10</a:t>
                    </a:r>
                    <a:r>
                      <a:rPr lang="ko-KR" altLang="en-US" err="1"/>
                      <a:t>억원</a:t>
                    </a:r>
                    <a:r>
                      <a:rPr lang="en-US" altLang="ko-KR" smtClean="0"/>
                      <a:t>,</a:t>
                    </a:r>
                  </a:p>
                  <a:p>
                    <a:r>
                      <a:rPr lang="en-US" altLang="ko-KR" smtClean="0"/>
                      <a:t>28.20</a:t>
                    </a:r>
                    <a:r>
                      <a:rPr lang="en-US" altLang="ko-KR" dirty="0"/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ko-KR" dirty="0"/>
                      <a:t>10</a:t>
                    </a:r>
                    <a:r>
                      <a:rPr lang="ko-KR" altLang="en-US" dirty="0"/>
                      <a:t>억</a:t>
                    </a:r>
                    <a:r>
                      <a:rPr lang="ko-KR" altLang="en-US" dirty="0" smtClean="0"/>
                      <a:t>～</a:t>
                    </a:r>
                    <a:endParaRPr lang="en-US" altLang="ko-KR" dirty="0" smtClean="0"/>
                  </a:p>
                  <a:p>
                    <a:r>
                      <a:rPr lang="en-US" altLang="ko-KR" dirty="0" smtClean="0"/>
                      <a:t>100</a:t>
                    </a:r>
                    <a:r>
                      <a:rPr lang="ko-KR" altLang="en-US" dirty="0" err="1" smtClean="0"/>
                      <a:t>억원</a:t>
                    </a:r>
                    <a:r>
                      <a:rPr lang="en-US" altLang="ko-KR" dirty="0" smtClean="0"/>
                      <a:t> </a:t>
                    </a:r>
                    <a:r>
                      <a:rPr lang="en-US" altLang="ko-KR" dirty="0"/>
                      <a:t>11.10%</a:t>
                    </a:r>
                  </a:p>
                </c:rich>
              </c:tx>
              <c:showVal val="1"/>
              <c:showCatName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ko-KR" sz="800" dirty="0"/>
                      <a:t>100</a:t>
                    </a:r>
                    <a:r>
                      <a:rPr lang="ko-KR" altLang="en-US" sz="800" dirty="0" err="1" smtClean="0"/>
                      <a:t>억이상</a:t>
                    </a:r>
                    <a:r>
                      <a:rPr lang="en-US" altLang="ko-KR" sz="800" dirty="0"/>
                      <a:t>,  1.20%</a:t>
                    </a:r>
                    <a:endParaRPr lang="ko-KR" altLang="en-US" sz="800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800"/>
                </a:pPr>
                <a:endParaRPr lang="ko-KR"/>
              </a:p>
            </c:txPr>
            <c:showVal val="1"/>
            <c:showCatName val="1"/>
            <c:showLeaderLines val="1"/>
          </c:dLbls>
          <c:cat>
            <c:strRef>
              <c:f>Sheet2!$B$4:$B$7</c:f>
              <c:strCache>
                <c:ptCount val="4"/>
                <c:pt idx="0">
                  <c:v>1억원 미만</c:v>
                </c:pt>
                <c:pt idx="1">
                  <c:v>1억～10억원</c:v>
                </c:pt>
                <c:pt idx="2">
                  <c:v>10억～100억원</c:v>
                </c:pt>
                <c:pt idx="3">
                  <c:v>100억원이상</c:v>
                </c:pt>
              </c:strCache>
            </c:strRef>
          </c:cat>
          <c:val>
            <c:numRef>
              <c:f>Sheet2!$D$4:$D$7</c:f>
              <c:numCache>
                <c:formatCode>0.00%</c:formatCode>
                <c:ptCount val="4"/>
                <c:pt idx="0">
                  <c:v>0.59500000000000042</c:v>
                </c:pt>
                <c:pt idx="1">
                  <c:v>0.28200000000000008</c:v>
                </c:pt>
                <c:pt idx="2">
                  <c:v>0.11100000000000006</c:v>
                </c:pt>
                <c:pt idx="3">
                  <c:v>1.2000000000000009E-2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  <c:dispBlanksAs val="zero"/>
  </c:chart>
  <c:spPr>
    <a:noFill/>
    <a:ln>
      <a:noFill/>
    </a:ln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lrMapOvr bg1="lt1" tx1="dk1" bg2="lt2" tx2="dk2" accent1="accent1" accent2="accent2" accent3="accent3" accent4="accent4" accent5="accent5" accent6="accent6" hlink="hlink" folHlink="folHlink"/>
  <c:chart>
    <c:view3D>
      <c:rotX val="75"/>
      <c:perspective val="30"/>
    </c:view3D>
    <c:plotArea>
      <c:layout/>
      <c:pie3DChart>
        <c:varyColors val="1"/>
        <c:ser>
          <c:idx val="0"/>
          <c:order val="0"/>
          <c:explosion val="1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ko-KR" dirty="0"/>
                      <a:t>1</a:t>
                    </a:r>
                    <a:r>
                      <a:rPr lang="ko-KR" altLang="en-US" dirty="0"/>
                      <a:t>～</a:t>
                    </a:r>
                    <a:r>
                      <a:rPr lang="en-US" altLang="ko-KR" dirty="0"/>
                      <a:t>4</a:t>
                    </a:r>
                    <a:r>
                      <a:rPr lang="ko-KR" altLang="en-US" dirty="0"/>
                      <a:t>인</a:t>
                    </a:r>
                    <a:r>
                      <a:rPr lang="en-US" altLang="ko-KR"/>
                      <a:t>, </a:t>
                    </a:r>
                    <a:r>
                      <a:rPr lang="en-US" altLang="ko-KR" smtClean="0"/>
                      <a:t>   82.00</a:t>
                    </a:r>
                    <a:r>
                      <a:rPr lang="en-US" altLang="ko-KR"/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2.9232341330944316E-2"/>
                  <c:y val="0.15829868790652993"/>
                </c:manualLayout>
              </c:layout>
              <c:tx>
                <c:rich>
                  <a:bodyPr/>
                  <a:lstStyle/>
                  <a:p>
                    <a:r>
                      <a:rPr lang="en-US" altLang="ko-KR" dirty="0"/>
                      <a:t>5</a:t>
                    </a:r>
                    <a:r>
                      <a:rPr lang="ko-KR" altLang="en-US" dirty="0"/>
                      <a:t>～</a:t>
                    </a:r>
                    <a:r>
                      <a:rPr lang="en-US" altLang="ko-KR" dirty="0"/>
                      <a:t>9</a:t>
                    </a:r>
                    <a:r>
                      <a:rPr lang="ko-KR" altLang="en-US" dirty="0"/>
                      <a:t>인</a:t>
                    </a:r>
                    <a:r>
                      <a:rPr lang="en-US" altLang="ko-KR"/>
                      <a:t>, </a:t>
                    </a:r>
                    <a:r>
                      <a:rPr lang="en-US" altLang="ko-KR" smtClean="0"/>
                      <a:t>  9.90</a:t>
                    </a:r>
                    <a:r>
                      <a:rPr lang="en-US" altLang="ko-KR"/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3.6757398023460966E-2"/>
                  <c:y val="0"/>
                </c:manualLayout>
              </c:layout>
              <c:showVal val="1"/>
              <c:showCatName val="1"/>
            </c:dLbl>
            <c:dLbl>
              <c:idx val="3"/>
              <c:layout>
                <c:manualLayout>
                  <c:x val="0.12881309667123941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altLang="ko-KR" sz="900" dirty="0"/>
                      <a:t>50</a:t>
                    </a:r>
                    <a:r>
                      <a:rPr lang="ko-KR" altLang="en-US" sz="900" dirty="0" err="1" smtClean="0"/>
                      <a:t>인이상</a:t>
                    </a:r>
                    <a:r>
                      <a:rPr lang="en-US" altLang="ko-KR" sz="900" dirty="0"/>
                      <a:t>, 1.60%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900"/>
                </a:pPr>
                <a:endParaRPr lang="ko-KR"/>
              </a:p>
            </c:txPr>
            <c:showVal val="1"/>
            <c:showCatName val="1"/>
          </c:dLbls>
          <c:cat>
            <c:strRef>
              <c:f>Sheet2!$E$4:$E$7</c:f>
              <c:strCache>
                <c:ptCount val="4"/>
                <c:pt idx="0">
                  <c:v>1～4인</c:v>
                </c:pt>
                <c:pt idx="1">
                  <c:v>5～9인</c:v>
                </c:pt>
                <c:pt idx="2">
                  <c:v>10～49인</c:v>
                </c:pt>
                <c:pt idx="3">
                  <c:v>50인 이상</c:v>
                </c:pt>
              </c:strCache>
            </c:strRef>
          </c:cat>
          <c:val>
            <c:numRef>
              <c:f>Sheet2!$G$4:$G$7</c:f>
              <c:numCache>
                <c:formatCode>0.00%</c:formatCode>
                <c:ptCount val="4"/>
                <c:pt idx="0">
                  <c:v>0.82000000000000062</c:v>
                </c:pt>
                <c:pt idx="1">
                  <c:v>9.9000000000000046E-2</c:v>
                </c:pt>
                <c:pt idx="2">
                  <c:v>6.6000000000000003E-2</c:v>
                </c:pt>
                <c:pt idx="3">
                  <c:v>1.6000000000000021E-2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  <c:dispBlanksAs val="zero"/>
  </c:chart>
  <c:spPr>
    <a:noFill/>
    <a:ln>
      <a:noFill/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explosion val="5"/>
          <c:dLbls>
            <c:dLbl>
              <c:idx val="0"/>
              <c:tx>
                <c:rich>
                  <a:bodyPr/>
                  <a:lstStyle/>
                  <a:p>
                    <a:r>
                      <a:rPr lang="ko-KR" altLang="en-US" sz="800"/>
                      <a:t>기계</a:t>
                    </a:r>
                    <a:r>
                      <a:rPr lang="en-US" altLang="ko-KR" sz="800"/>
                      <a:t>, 26(22.4)</a:t>
                    </a:r>
                  </a:p>
                </c:rich>
              </c:tx>
              <c:showVal val="1"/>
              <c:showCatName val="1"/>
            </c:dLbl>
            <c:dLbl>
              <c:idx val="1"/>
              <c:tx>
                <c:rich>
                  <a:bodyPr/>
                  <a:lstStyle/>
                  <a:p>
                    <a:r>
                      <a:rPr lang="ko-KR" altLang="en-US" sz="800"/>
                      <a:t>정보통신</a:t>
                    </a:r>
                    <a:r>
                      <a:rPr lang="en-US" altLang="ko-KR" sz="800"/>
                      <a:t>, 22 (19.0)</a:t>
                    </a:r>
                  </a:p>
                </c:rich>
              </c:tx>
              <c:showVal val="1"/>
              <c:showCatName val="1"/>
            </c:dLbl>
            <c:dLbl>
              <c:idx val="2"/>
              <c:tx>
                <c:rich>
                  <a:bodyPr/>
                  <a:lstStyle/>
                  <a:p>
                    <a:r>
                      <a:rPr lang="ko-KR" altLang="en-US" sz="800"/>
                      <a:t>전기</a:t>
                    </a:r>
                    <a:r>
                      <a:rPr lang="en-US" altLang="ko-KR" sz="800"/>
                      <a:t>•</a:t>
                    </a:r>
                    <a:r>
                      <a:rPr lang="ko-KR" altLang="en-US" sz="800"/>
                      <a:t>전자</a:t>
                    </a:r>
                    <a:r>
                      <a:rPr lang="en-US" altLang="ko-KR" sz="800"/>
                      <a:t>, 19 (16.4)</a:t>
                    </a:r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-3.8888888888888917E-2"/>
                  <c:y val="2.7777777777777991E-2"/>
                </c:manualLayout>
              </c:layout>
              <c:tx>
                <c:rich>
                  <a:bodyPr/>
                  <a:lstStyle/>
                  <a:p>
                    <a:r>
                      <a:rPr lang="ko-KR" altLang="en-US" sz="800"/>
                      <a:t>재료</a:t>
                    </a:r>
                    <a:r>
                      <a:rPr lang="en-US" altLang="ko-KR" sz="800"/>
                      <a:t>•</a:t>
                    </a:r>
                    <a:r>
                      <a:rPr lang="ko-KR" altLang="en-US" sz="800"/>
                      <a:t>금속</a:t>
                    </a:r>
                    <a:r>
                      <a:rPr lang="en-US" altLang="ko-KR" sz="800"/>
                      <a:t>, 16</a:t>
                    </a:r>
                  </a:p>
                  <a:p>
                    <a:r>
                      <a:rPr lang="en-US" altLang="ko-KR" sz="800"/>
                      <a:t>(13.8)</a:t>
                    </a:r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-0.15555555555555556"/>
                  <c:y val="4.6296296296296424E-3"/>
                </c:manualLayout>
              </c:layout>
              <c:tx>
                <c:rich>
                  <a:bodyPr/>
                  <a:lstStyle/>
                  <a:p>
                    <a:r>
                      <a:rPr lang="ko-KR" altLang="en-US" sz="800"/>
                      <a:t>화공</a:t>
                    </a:r>
                    <a:r>
                      <a:rPr lang="en-US" altLang="ko-KR" sz="800"/>
                      <a:t>, 14</a:t>
                    </a:r>
                  </a:p>
                  <a:p>
                    <a:r>
                      <a:rPr lang="en-US" altLang="ko-KR" sz="800"/>
                      <a:t>(12.1)</a:t>
                    </a:r>
                  </a:p>
                </c:rich>
              </c:tx>
              <c:showVal val="1"/>
              <c:showCatName val="1"/>
            </c:dLbl>
            <c:dLbl>
              <c:idx val="5"/>
              <c:layout>
                <c:manualLayout>
                  <c:x val="-0.13055555555555537"/>
                  <c:y val="-5.0925925925925902E-2"/>
                </c:manualLayout>
              </c:layout>
              <c:tx>
                <c:rich>
                  <a:bodyPr/>
                  <a:lstStyle/>
                  <a:p>
                    <a:r>
                      <a:rPr lang="ko-KR" altLang="en-US" sz="800"/>
                      <a:t>섬유</a:t>
                    </a:r>
                    <a:r>
                      <a:rPr lang="en-US" altLang="ko-KR" sz="800"/>
                      <a:t>, 1</a:t>
                    </a:r>
                  </a:p>
                  <a:p>
                    <a:r>
                      <a:rPr lang="en-US" altLang="ko-KR" sz="800"/>
                      <a:t>(0.9)</a:t>
                    </a:r>
                  </a:p>
                </c:rich>
              </c:tx>
              <c:showVal val="1"/>
              <c:showCatName val="1"/>
            </c:dLbl>
            <c:dLbl>
              <c:idx val="6"/>
              <c:layout>
                <c:manualLayout>
                  <c:x val="-0.16944444444444506"/>
                  <c:y val="-0.15740740740740822"/>
                </c:manualLayout>
              </c:layout>
              <c:tx>
                <c:rich>
                  <a:bodyPr/>
                  <a:lstStyle/>
                  <a:p>
                    <a:r>
                      <a:rPr lang="ko-KR" altLang="en-US" sz="800"/>
                      <a:t>생명</a:t>
                    </a:r>
                    <a:r>
                      <a:rPr lang="en-US" altLang="ko-KR" sz="800"/>
                      <a:t>, 2</a:t>
                    </a:r>
                  </a:p>
                  <a:p>
                    <a:r>
                      <a:rPr lang="en-US" altLang="ko-KR" sz="800"/>
                      <a:t>(1.7)</a:t>
                    </a:r>
                  </a:p>
                </c:rich>
              </c:tx>
              <c:showVal val="1"/>
              <c:showCatName val="1"/>
            </c:dLbl>
            <c:dLbl>
              <c:idx val="7"/>
              <c:layout>
                <c:manualLayout>
                  <c:x val="-7.5000000000000011E-2"/>
                  <c:y val="-0.14351851851851852"/>
                </c:manualLayout>
              </c:layout>
              <c:tx>
                <c:rich>
                  <a:bodyPr/>
                  <a:lstStyle/>
                  <a:p>
                    <a:r>
                      <a:rPr lang="ko-KR" altLang="en-US" sz="800"/>
                      <a:t>환경</a:t>
                    </a:r>
                    <a:r>
                      <a:rPr lang="en-US" altLang="ko-KR" sz="800"/>
                      <a:t>, 4</a:t>
                    </a:r>
                  </a:p>
                  <a:p>
                    <a:r>
                      <a:rPr lang="en-US" altLang="ko-KR" sz="800"/>
                      <a:t>(3.4)</a:t>
                    </a:r>
                    <a:endParaRPr lang="ko-KR" altLang="en-US" sz="800"/>
                  </a:p>
                </c:rich>
              </c:tx>
              <c:showVal val="1"/>
              <c:showCatName val="1"/>
            </c:dLbl>
            <c:dLbl>
              <c:idx val="8"/>
              <c:layout>
                <c:manualLayout>
                  <c:x val="-5.5555555555555558E-3"/>
                  <c:y val="-0.12499999999999999"/>
                </c:manualLayout>
              </c:layout>
              <c:tx>
                <c:rich>
                  <a:bodyPr/>
                  <a:lstStyle/>
                  <a:p>
                    <a:r>
                      <a:rPr lang="ko-KR" altLang="en-US" sz="800"/>
                      <a:t>기타</a:t>
                    </a:r>
                    <a:r>
                      <a:rPr lang="en-US" altLang="ko-KR" sz="800"/>
                      <a:t>, 12</a:t>
                    </a:r>
                  </a:p>
                  <a:p>
                    <a:r>
                      <a:rPr lang="en-US" altLang="ko-KR" sz="800"/>
                      <a:t>(10.3)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800"/>
                </a:pPr>
                <a:endParaRPr lang="ko-KR"/>
              </a:p>
            </c:txPr>
            <c:showVal val="1"/>
            <c:showCatName val="1"/>
            <c:showLeaderLines val="1"/>
          </c:dLbls>
          <c:cat>
            <c:strRef>
              <c:f>Sheet4!$B$1:$B$9</c:f>
              <c:strCache>
                <c:ptCount val="9"/>
                <c:pt idx="0">
                  <c:v>기계</c:v>
                </c:pt>
                <c:pt idx="1">
                  <c:v>정보통신</c:v>
                </c:pt>
                <c:pt idx="2">
                  <c:v>전기•전자</c:v>
                </c:pt>
                <c:pt idx="3">
                  <c:v>재료•금속</c:v>
                </c:pt>
                <c:pt idx="4">
                  <c:v>화공</c:v>
                </c:pt>
                <c:pt idx="5">
                  <c:v>섬유</c:v>
                </c:pt>
                <c:pt idx="6">
                  <c:v>생명</c:v>
                </c:pt>
                <c:pt idx="7">
                  <c:v>환경</c:v>
                </c:pt>
                <c:pt idx="8">
                  <c:v>기타</c:v>
                </c:pt>
              </c:strCache>
            </c:strRef>
          </c:cat>
          <c:val>
            <c:numRef>
              <c:f>Sheet4!$C$1:$C$9</c:f>
              <c:numCache>
                <c:formatCode>General</c:formatCode>
                <c:ptCount val="9"/>
                <c:pt idx="0">
                  <c:v>26</c:v>
                </c:pt>
                <c:pt idx="1">
                  <c:v>22</c:v>
                </c:pt>
                <c:pt idx="2">
                  <c:v>19</c:v>
                </c:pt>
                <c:pt idx="3">
                  <c:v>16</c:v>
                </c:pt>
                <c:pt idx="4">
                  <c:v>14</c:v>
                </c:pt>
                <c:pt idx="5">
                  <c:v>1</c:v>
                </c:pt>
                <c:pt idx="6">
                  <c:v>2</c:v>
                </c:pt>
                <c:pt idx="7">
                  <c:v>4</c:v>
                </c:pt>
                <c:pt idx="8">
                  <c:v>12</c:v>
                </c:pt>
              </c:numCache>
            </c:numRef>
          </c:val>
        </c:ser>
        <c:dLbls>
          <c:showVal val="1"/>
          <c:showCatName val="1"/>
        </c:dLbls>
        <c:firstSliceAng val="0"/>
        <c:holeSize val="50"/>
      </c:doughnutChart>
    </c:plotArea>
    <c:plotVisOnly val="1"/>
    <c:dispBlanksAs val="zero"/>
  </c:chart>
  <c:spPr>
    <a:noFill/>
    <a:ln>
      <a:noFill/>
    </a:ln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explosion val="5"/>
          <c:dLbls>
            <c:dLbl>
              <c:idx val="0"/>
              <c:tx>
                <c:rich>
                  <a:bodyPr/>
                  <a:lstStyle/>
                  <a:p>
                    <a:r>
                      <a:rPr lang="ko-KR" altLang="en-US" sz="800"/>
                      <a:t>기계</a:t>
                    </a:r>
                    <a:r>
                      <a:rPr lang="en-US" altLang="ko-KR" sz="800"/>
                      <a:t>, 136</a:t>
                    </a:r>
                  </a:p>
                  <a:p>
                    <a:r>
                      <a:rPr lang="en-US" altLang="ko-KR" sz="800"/>
                      <a:t>(16.6)</a:t>
                    </a:r>
                  </a:p>
                </c:rich>
              </c:tx>
              <c:showVal val="1"/>
              <c:showCatName val="1"/>
            </c:dLbl>
            <c:dLbl>
              <c:idx val="1"/>
              <c:tx>
                <c:rich>
                  <a:bodyPr/>
                  <a:lstStyle/>
                  <a:p>
                    <a:r>
                      <a:rPr lang="ko-KR" altLang="en-US" sz="800"/>
                      <a:t>정보통신</a:t>
                    </a:r>
                    <a:r>
                      <a:rPr lang="en-US" altLang="ko-KR" sz="800"/>
                      <a:t>, 98</a:t>
                    </a:r>
                  </a:p>
                  <a:p>
                    <a:r>
                      <a:rPr lang="en-US" altLang="ko-KR" sz="800"/>
                      <a:t>(12.0)</a:t>
                    </a:r>
                  </a:p>
                </c:rich>
              </c:tx>
              <c:showVal val="1"/>
              <c:showCatName val="1"/>
            </c:dLbl>
            <c:dLbl>
              <c:idx val="2"/>
              <c:tx>
                <c:rich>
                  <a:bodyPr/>
                  <a:lstStyle/>
                  <a:p>
                    <a:r>
                      <a:rPr lang="ko-KR" altLang="en-US" sz="800"/>
                      <a:t>전기</a:t>
                    </a:r>
                    <a:r>
                      <a:rPr lang="en-US" altLang="ko-KR" sz="800"/>
                      <a:t>•</a:t>
                    </a:r>
                    <a:r>
                      <a:rPr lang="ko-KR" altLang="en-US" sz="800"/>
                      <a:t>전자</a:t>
                    </a:r>
                    <a:r>
                      <a:rPr lang="en-US" altLang="ko-KR" sz="800"/>
                      <a:t>, 116</a:t>
                    </a:r>
                  </a:p>
                  <a:p>
                    <a:r>
                      <a:rPr lang="en-US" altLang="ko-KR" sz="800"/>
                      <a:t>(14.1)</a:t>
                    </a:r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6.3888888888888884E-2"/>
                  <c:y val="0.1111111111111111"/>
                </c:manualLayout>
              </c:layout>
              <c:tx>
                <c:rich>
                  <a:bodyPr/>
                  <a:lstStyle/>
                  <a:p>
                    <a:r>
                      <a:rPr lang="ko-KR" altLang="en-US" sz="800"/>
                      <a:t>재료</a:t>
                    </a:r>
                    <a:r>
                      <a:rPr lang="en-US" altLang="ko-KR" sz="800"/>
                      <a:t>•</a:t>
                    </a:r>
                    <a:r>
                      <a:rPr lang="ko-KR" altLang="en-US" sz="800"/>
                      <a:t>금속</a:t>
                    </a:r>
                    <a:r>
                      <a:rPr lang="en-US" altLang="ko-KR" sz="800"/>
                      <a:t>, 77 (9.4)</a:t>
                    </a:r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-3.333333333333334E-2"/>
                  <c:y val="0.12962962962962915"/>
                </c:manualLayout>
              </c:layout>
              <c:tx>
                <c:rich>
                  <a:bodyPr/>
                  <a:lstStyle/>
                  <a:p>
                    <a:r>
                      <a:rPr lang="ko-KR" altLang="en-US" sz="800"/>
                      <a:t>화공</a:t>
                    </a:r>
                    <a:r>
                      <a:rPr lang="en-US" altLang="ko-KR" sz="800"/>
                      <a:t>, 58</a:t>
                    </a:r>
                  </a:p>
                  <a:p>
                    <a:r>
                      <a:rPr lang="en-US" altLang="ko-KR" sz="800"/>
                      <a:t>(7.1)</a:t>
                    </a:r>
                  </a:p>
                </c:rich>
              </c:tx>
              <c:showVal val="1"/>
              <c:showCatName val="1"/>
            </c:dLbl>
            <c:dLbl>
              <c:idx val="5"/>
              <c:layout>
                <c:manualLayout>
                  <c:x val="-0.10555555555555562"/>
                  <c:y val="9.7222222222222224E-2"/>
                </c:manualLayout>
              </c:layout>
              <c:tx>
                <c:rich>
                  <a:bodyPr/>
                  <a:lstStyle/>
                  <a:p>
                    <a:r>
                      <a:rPr lang="ko-KR" altLang="en-US" sz="800"/>
                      <a:t>섬유</a:t>
                    </a:r>
                    <a:r>
                      <a:rPr lang="en-US" altLang="ko-KR" sz="800"/>
                      <a:t>, 12</a:t>
                    </a:r>
                  </a:p>
                  <a:p>
                    <a:r>
                      <a:rPr lang="en-US" altLang="ko-KR" sz="800"/>
                      <a:t>(1.5)</a:t>
                    </a:r>
                  </a:p>
                </c:rich>
              </c:tx>
              <c:showVal val="1"/>
              <c:showCatName val="1"/>
            </c:dLbl>
            <c:dLbl>
              <c:idx val="6"/>
              <c:layout>
                <c:manualLayout>
                  <c:x val="-0.14166666666666666"/>
                  <c:y val="4.1666666666666664E-2"/>
                </c:manualLayout>
              </c:layout>
              <c:tx>
                <c:rich>
                  <a:bodyPr/>
                  <a:lstStyle/>
                  <a:p>
                    <a:r>
                      <a:rPr lang="ko-KR" altLang="en-US" sz="800"/>
                      <a:t>생명</a:t>
                    </a:r>
                    <a:r>
                      <a:rPr lang="en-US" altLang="ko-KR" sz="800"/>
                      <a:t>, 83</a:t>
                    </a:r>
                  </a:p>
                  <a:p>
                    <a:r>
                      <a:rPr lang="en-US" altLang="ko-KR" sz="800"/>
                      <a:t>(10.1)</a:t>
                    </a:r>
                  </a:p>
                </c:rich>
              </c:tx>
              <c:showVal val="1"/>
              <c:showCatName val="1"/>
            </c:dLbl>
            <c:dLbl>
              <c:idx val="7"/>
              <c:layout>
                <c:manualLayout>
                  <c:x val="-0.13611111111111121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ko-KR" altLang="en-US" sz="800"/>
                      <a:t>환경</a:t>
                    </a:r>
                    <a:r>
                      <a:rPr lang="en-US" altLang="ko-KR" sz="800"/>
                      <a:t>, 36</a:t>
                    </a:r>
                  </a:p>
                  <a:p>
                    <a:r>
                      <a:rPr lang="en-US" altLang="ko-KR" sz="800"/>
                      <a:t>(4.4)</a:t>
                    </a:r>
                  </a:p>
                </c:rich>
              </c:tx>
              <c:showVal val="1"/>
              <c:showCatName val="1"/>
            </c:dLbl>
            <c:dLbl>
              <c:idx val="8"/>
              <c:tx>
                <c:rich>
                  <a:bodyPr/>
                  <a:lstStyle/>
                  <a:p>
                    <a:r>
                      <a:rPr lang="ko-KR" altLang="en-US" sz="800"/>
                      <a:t>기타</a:t>
                    </a:r>
                    <a:r>
                      <a:rPr lang="en-US" altLang="ko-KR" sz="800"/>
                      <a:t>, 204</a:t>
                    </a:r>
                  </a:p>
                  <a:p>
                    <a:r>
                      <a:rPr lang="en-US" altLang="ko-KR" sz="800"/>
                      <a:t>(24.8)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800"/>
                </a:pPr>
                <a:endParaRPr lang="ko-KR"/>
              </a:p>
            </c:txPr>
            <c:showVal val="1"/>
            <c:showCatName val="1"/>
            <c:showLeaderLines val="1"/>
          </c:dLbls>
          <c:cat>
            <c:strRef>
              <c:f>Sheet4!$B$1:$B$9</c:f>
              <c:strCache>
                <c:ptCount val="9"/>
                <c:pt idx="0">
                  <c:v>기계</c:v>
                </c:pt>
                <c:pt idx="1">
                  <c:v>정보통신</c:v>
                </c:pt>
                <c:pt idx="2">
                  <c:v>전기•전자</c:v>
                </c:pt>
                <c:pt idx="3">
                  <c:v>재료•금속</c:v>
                </c:pt>
                <c:pt idx="4">
                  <c:v>화공</c:v>
                </c:pt>
                <c:pt idx="5">
                  <c:v>섬유</c:v>
                </c:pt>
                <c:pt idx="6">
                  <c:v>생명</c:v>
                </c:pt>
                <c:pt idx="7">
                  <c:v>환경</c:v>
                </c:pt>
                <c:pt idx="8">
                  <c:v>기타</c:v>
                </c:pt>
              </c:strCache>
            </c:strRef>
          </c:cat>
          <c:val>
            <c:numRef>
              <c:f>Sheet4!$D$1:$D$9</c:f>
              <c:numCache>
                <c:formatCode>General</c:formatCode>
                <c:ptCount val="9"/>
                <c:pt idx="0">
                  <c:v>136</c:v>
                </c:pt>
                <c:pt idx="1">
                  <c:v>98</c:v>
                </c:pt>
                <c:pt idx="2">
                  <c:v>116</c:v>
                </c:pt>
                <c:pt idx="3">
                  <c:v>77</c:v>
                </c:pt>
                <c:pt idx="4">
                  <c:v>58</c:v>
                </c:pt>
                <c:pt idx="5">
                  <c:v>12</c:v>
                </c:pt>
                <c:pt idx="6">
                  <c:v>83</c:v>
                </c:pt>
                <c:pt idx="7">
                  <c:v>36</c:v>
                </c:pt>
                <c:pt idx="8">
                  <c:v>204</c:v>
                </c:pt>
              </c:numCache>
            </c:numRef>
          </c:val>
        </c:ser>
        <c:dLbls>
          <c:showVal val="1"/>
          <c:showCatName val="1"/>
        </c:dLbls>
        <c:firstSliceAng val="0"/>
        <c:holeSize val="50"/>
      </c:doughnutChart>
    </c:plotArea>
    <c:plotVisOnly val="1"/>
    <c:dispBlanksAs val="zero"/>
  </c:chart>
  <c:spPr>
    <a:noFill/>
    <a:ln>
      <a:noFill/>
    </a:ln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style val="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ln w="12700">
              <a:solidFill>
                <a:srgbClr val="000000"/>
              </a:solidFill>
            </a:ln>
          </c:spPr>
          <c:dPt>
            <c:idx val="0"/>
            <c:spPr>
              <a:solidFill>
                <a:srgbClr val="00B0F0"/>
              </a:solidFill>
              <a:ln w="12700">
                <a:solidFill>
                  <a:srgbClr val="000000"/>
                </a:solidFill>
              </a:ln>
            </c:spPr>
          </c:dPt>
          <c:dPt>
            <c:idx val="1"/>
            <c:spPr>
              <a:solidFill>
                <a:srgbClr val="00B0F0"/>
              </a:solidFill>
              <a:ln w="12700">
                <a:solidFill>
                  <a:srgbClr val="000000"/>
                </a:solidFill>
              </a:ln>
            </c:spPr>
          </c:dPt>
          <c:dPt>
            <c:idx val="2"/>
            <c:spPr>
              <a:solidFill>
                <a:srgbClr val="00B0F0"/>
              </a:solidFill>
              <a:ln w="12700">
                <a:solidFill>
                  <a:srgbClr val="000000"/>
                </a:solidFill>
              </a:ln>
            </c:spPr>
          </c:dPt>
          <c:dPt>
            <c:idx val="3"/>
            <c:spPr>
              <a:solidFill>
                <a:srgbClr val="FFFFFF"/>
              </a:solidFill>
              <a:ln w="12700">
                <a:solidFill>
                  <a:srgbClr val="000000"/>
                </a:solidFill>
              </a:ln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en-US"/>
                      <a:t>14(7.0%)</a:t>
                    </a:r>
                  </a:p>
                </c:rich>
              </c:tx>
              <c:dLblPos val="outEnd"/>
              <c:showVal val="1"/>
            </c:dLbl>
            <c:dLbl>
              <c:idx val="1"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altLang="en-US" b="1"/>
                      <a:t>101(50.2%)</a:t>
                    </a:r>
                  </a:p>
                </c:rich>
              </c:tx>
              <c:spPr/>
              <c:dLblPos val="outEnd"/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en-US"/>
                      <a:t>73(36.3%)</a:t>
                    </a:r>
                  </a:p>
                </c:rich>
              </c:tx>
              <c:dLblPos val="outEnd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en-US"/>
                      <a:t>13(6.5%)</a:t>
                    </a:r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Sheet1!$B$3:$B$6</c:f>
              <c:strCache>
                <c:ptCount val="4"/>
                <c:pt idx="0">
                  <c:v>적극적으로 가입</c:v>
                </c:pt>
                <c:pt idx="1">
                  <c:v>가입여부는 긍정적, 필요한 경우 가입</c:v>
                </c:pt>
                <c:pt idx="2">
                  <c:v>상품 등을 살펴본 후 가입</c:v>
                </c:pt>
                <c:pt idx="3">
                  <c:v>가입할 생각 없음 </c:v>
                </c:pt>
              </c:strCache>
            </c:strRef>
          </c:cat>
          <c:val>
            <c:numRef>
              <c:f>Sheet1!$C$3:$C$6</c:f>
              <c:numCache>
                <c:formatCode>General</c:formatCode>
                <c:ptCount val="4"/>
                <c:pt idx="0">
                  <c:v>14</c:v>
                </c:pt>
                <c:pt idx="1">
                  <c:v>101</c:v>
                </c:pt>
                <c:pt idx="2">
                  <c:v>73</c:v>
                </c:pt>
                <c:pt idx="3">
                  <c:v>13</c:v>
                </c:pt>
              </c:numCache>
            </c:numRef>
          </c:val>
        </c:ser>
        <c:axId val="39515648"/>
        <c:axId val="39517184"/>
      </c:barChart>
      <c:catAx>
        <c:axId val="39515648"/>
        <c:scaling>
          <c:orientation val="minMax"/>
        </c:scaling>
        <c:axPos val="b"/>
        <c:tickLblPos val="nextTo"/>
        <c:crossAx val="39517184"/>
        <c:crosses val="autoZero"/>
        <c:auto val="1"/>
        <c:lblAlgn val="ctr"/>
        <c:lblOffset val="100"/>
      </c:catAx>
      <c:valAx>
        <c:axId val="39517184"/>
        <c:scaling>
          <c:orientation val="minMax"/>
        </c:scaling>
        <c:delete val="1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tickLblPos val="none"/>
        <c:crossAx val="3951564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</c:chart>
  <c:spPr>
    <a:noFill/>
    <a:ln>
      <a:noFill/>
    </a:ln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ln w="12700">
              <a:solidFill>
                <a:srgbClr val="000000"/>
              </a:solidFill>
            </a:ln>
          </c:spPr>
          <c:dPt>
            <c:idx val="0"/>
            <c:spPr>
              <a:solidFill>
                <a:srgbClr val="C00000">
                  <a:alpha val="74000"/>
                </a:srgbClr>
              </a:solidFill>
              <a:ln w="12700">
                <a:solidFill>
                  <a:srgbClr val="000000"/>
                </a:solidFill>
              </a:ln>
            </c:spPr>
          </c:dPt>
          <c:dPt>
            <c:idx val="1"/>
            <c:spPr>
              <a:solidFill>
                <a:srgbClr val="FFFFFF"/>
              </a:solidFill>
              <a:ln w="12700">
                <a:solidFill>
                  <a:srgbClr val="000000"/>
                </a:solidFill>
              </a:ln>
            </c:spPr>
          </c:dPt>
          <c:dPt>
            <c:idx val="2"/>
            <c:spPr>
              <a:solidFill>
                <a:srgbClr val="FFFFFF"/>
              </a:solidFill>
              <a:ln w="12700">
                <a:solidFill>
                  <a:srgbClr val="000000"/>
                </a:solidFill>
              </a:ln>
            </c:spPr>
          </c:dPt>
          <c:dPt>
            <c:idx val="3"/>
            <c:spPr>
              <a:noFill/>
              <a:ln w="12700">
                <a:solidFill>
                  <a:srgbClr val="000000"/>
                </a:solidFill>
              </a:ln>
            </c:spPr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altLang="en-US" b="1"/>
                      <a:t>134(66.7%)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en-US"/>
                      <a:t>13(6.5%)</a:t>
                    </a:r>
                  </a:p>
                </c:rich>
              </c:tx>
              <c:dLblPos val="outEnd"/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en-US"/>
                      <a:t>22(10.9%)</a:t>
                    </a:r>
                  </a:p>
                </c:rich>
              </c:tx>
              <c:dLblPos val="outEnd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en-US"/>
                      <a:t>32(15.9%)</a:t>
                    </a:r>
                  </a:p>
                </c:rich>
              </c:tx>
              <c:dLblPos val="outEnd"/>
              <c:showVal val="1"/>
            </c:dLbl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Sheet2!$B$2:$E$2</c:f>
              <c:strCache>
                <c:ptCount val="4"/>
                <c:pt idx="0">
                  <c:v>콘텐츠를 개발, 제작하기 위한 
자금조달의 어려움</c:v>
                </c:pt>
                <c:pt idx="1">
                  <c:v>사업을 영위하기 위한 
행정절차상의 어려움</c:v>
                </c:pt>
                <c:pt idx="2">
                  <c:v>사업의 자유로운 영위를 
방해하는 각종 규제</c:v>
                </c:pt>
                <c:pt idx="3">
                  <c:v>콘텐츠 산업 전반의 미성숙함</c:v>
                </c:pt>
              </c:strCache>
            </c:strRef>
          </c:cat>
          <c:val>
            <c:numRef>
              <c:f>Sheet2!$B$3:$E$3</c:f>
              <c:numCache>
                <c:formatCode>General</c:formatCode>
                <c:ptCount val="4"/>
                <c:pt idx="0">
                  <c:v>134</c:v>
                </c:pt>
                <c:pt idx="1">
                  <c:v>13</c:v>
                </c:pt>
                <c:pt idx="2">
                  <c:v>22</c:v>
                </c:pt>
                <c:pt idx="3">
                  <c:v>32</c:v>
                </c:pt>
              </c:numCache>
            </c:numRef>
          </c:val>
        </c:ser>
        <c:axId val="47520384"/>
        <c:axId val="47559040"/>
      </c:barChart>
      <c:catAx>
        <c:axId val="47520384"/>
        <c:scaling>
          <c:orientation val="minMax"/>
        </c:scaling>
        <c:axPos val="b"/>
        <c:numFmt formatCode="General" sourceLinked="1"/>
        <c:tickLblPos val="nextTo"/>
        <c:txPr>
          <a:bodyPr rot="0" vert="eaVert"/>
          <a:lstStyle/>
          <a:p>
            <a:pPr>
              <a:defRPr sz="900"/>
            </a:pPr>
            <a:endParaRPr lang="ko-KR"/>
          </a:p>
        </c:txPr>
        <c:crossAx val="47559040"/>
        <c:crosses val="autoZero"/>
        <c:auto val="1"/>
        <c:lblAlgn val="ctr"/>
        <c:lblOffset val="100"/>
      </c:catAx>
      <c:valAx>
        <c:axId val="47559040"/>
        <c:scaling>
          <c:orientation val="minMax"/>
        </c:scaling>
        <c:delete val="1"/>
        <c:axPos val="l"/>
        <c:majorGridlines>
          <c:spPr>
            <a:ln>
              <a:solidFill>
                <a:srgbClr val="FFFFFF"/>
              </a:solidFill>
            </a:ln>
          </c:spPr>
        </c:majorGridlines>
        <c:numFmt formatCode="General" sourceLinked="1"/>
        <c:tickLblPos val="none"/>
        <c:crossAx val="47520384"/>
        <c:crosses val="autoZero"/>
        <c:crossBetween val="between"/>
      </c:valAx>
    </c:plotArea>
    <c:plotVisOnly val="1"/>
    <c:dispBlanksAs val="gap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style val="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ln w="12700">
              <a:solidFill>
                <a:srgbClr val="000000"/>
              </a:solidFill>
            </a:ln>
          </c:spPr>
          <c:dPt>
            <c:idx val="0"/>
            <c:spPr>
              <a:solidFill>
                <a:srgbClr val="00B0F0"/>
              </a:solidFill>
              <a:ln w="12700">
                <a:solidFill>
                  <a:srgbClr val="000000"/>
                </a:solidFill>
              </a:ln>
            </c:spPr>
          </c:dPt>
          <c:dPt>
            <c:idx val="1"/>
            <c:spPr>
              <a:solidFill>
                <a:srgbClr val="00B0F0"/>
              </a:solidFill>
              <a:ln w="12700">
                <a:solidFill>
                  <a:srgbClr val="000000"/>
                </a:solidFill>
              </a:ln>
            </c:spPr>
          </c:dPt>
          <c:dPt>
            <c:idx val="2"/>
            <c:spPr>
              <a:solidFill>
                <a:srgbClr val="00B0F0"/>
              </a:solidFill>
              <a:ln w="12700">
                <a:solidFill>
                  <a:srgbClr val="000000"/>
                </a:solidFill>
              </a:ln>
            </c:spPr>
          </c:dPt>
          <c:dPt>
            <c:idx val="3"/>
            <c:spPr>
              <a:solidFill>
                <a:srgbClr val="FFFFFF"/>
              </a:solidFill>
              <a:ln w="12700">
                <a:solidFill>
                  <a:srgbClr val="000000"/>
                </a:solidFill>
              </a:ln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en-US"/>
                      <a:t>14(7.0%)</a:t>
                    </a:r>
                  </a:p>
                </c:rich>
              </c:tx>
              <c:dLblPos val="outEnd"/>
              <c:showVal val="1"/>
            </c:dLbl>
            <c:dLbl>
              <c:idx val="1"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altLang="en-US" b="1"/>
                      <a:t>101(50.2%)</a:t>
                    </a:r>
                  </a:p>
                </c:rich>
              </c:tx>
              <c:spPr/>
              <c:dLblPos val="outEnd"/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en-US"/>
                      <a:t>73(36.3%)</a:t>
                    </a:r>
                  </a:p>
                </c:rich>
              </c:tx>
              <c:dLblPos val="outEnd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en-US"/>
                      <a:t>13(6.5%)</a:t>
                    </a:r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Sheet1!$B$3:$B$6</c:f>
              <c:strCache>
                <c:ptCount val="4"/>
                <c:pt idx="0">
                  <c:v>적극적으로 가입</c:v>
                </c:pt>
                <c:pt idx="1">
                  <c:v>가입여부는 긍정적, 필요한 경우 가입</c:v>
                </c:pt>
                <c:pt idx="2">
                  <c:v>상품 등을 살펴본 후 가입</c:v>
                </c:pt>
                <c:pt idx="3">
                  <c:v>가입할 생각 없음 </c:v>
                </c:pt>
              </c:strCache>
            </c:strRef>
          </c:cat>
          <c:val>
            <c:numRef>
              <c:f>Sheet1!$C$3:$C$6</c:f>
              <c:numCache>
                <c:formatCode>General</c:formatCode>
                <c:ptCount val="4"/>
                <c:pt idx="0">
                  <c:v>14</c:v>
                </c:pt>
                <c:pt idx="1">
                  <c:v>101</c:v>
                </c:pt>
                <c:pt idx="2">
                  <c:v>73</c:v>
                </c:pt>
                <c:pt idx="3">
                  <c:v>13</c:v>
                </c:pt>
              </c:numCache>
            </c:numRef>
          </c:val>
        </c:ser>
        <c:axId val="39519744"/>
        <c:axId val="39521280"/>
      </c:barChart>
      <c:catAx>
        <c:axId val="39519744"/>
        <c:scaling>
          <c:orientation val="minMax"/>
        </c:scaling>
        <c:axPos val="b"/>
        <c:tickLblPos val="nextTo"/>
        <c:crossAx val="39521280"/>
        <c:crosses val="autoZero"/>
        <c:auto val="1"/>
        <c:lblAlgn val="ctr"/>
        <c:lblOffset val="100"/>
      </c:catAx>
      <c:valAx>
        <c:axId val="39521280"/>
        <c:scaling>
          <c:orientation val="minMax"/>
        </c:scaling>
        <c:delete val="1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tickLblPos val="none"/>
        <c:crossAx val="39519744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</c:chart>
  <c:spPr>
    <a:noFill/>
    <a:ln>
      <a:noFill/>
    </a:ln>
  </c:sp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ln w="12700">
              <a:solidFill>
                <a:srgbClr val="000000"/>
              </a:solidFill>
            </a:ln>
          </c:spPr>
          <c:dPt>
            <c:idx val="0"/>
            <c:spPr>
              <a:solidFill>
                <a:srgbClr val="C00000">
                  <a:alpha val="74000"/>
                </a:srgbClr>
              </a:solidFill>
              <a:ln w="12700">
                <a:solidFill>
                  <a:srgbClr val="000000"/>
                </a:solidFill>
              </a:ln>
            </c:spPr>
          </c:dPt>
          <c:dPt>
            <c:idx val="1"/>
            <c:spPr>
              <a:solidFill>
                <a:srgbClr val="FFFFFF"/>
              </a:solidFill>
              <a:ln w="12700">
                <a:solidFill>
                  <a:srgbClr val="000000"/>
                </a:solidFill>
              </a:ln>
            </c:spPr>
          </c:dPt>
          <c:dPt>
            <c:idx val="2"/>
            <c:spPr>
              <a:solidFill>
                <a:srgbClr val="FFFFFF"/>
              </a:solidFill>
              <a:ln w="12700">
                <a:solidFill>
                  <a:srgbClr val="000000"/>
                </a:solidFill>
              </a:ln>
            </c:spPr>
          </c:dPt>
          <c:dPt>
            <c:idx val="3"/>
            <c:spPr>
              <a:noFill/>
              <a:ln w="12700">
                <a:solidFill>
                  <a:srgbClr val="000000"/>
                </a:solidFill>
              </a:ln>
            </c:spPr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altLang="en-US" b="1"/>
                      <a:t>134(66.7%)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en-US"/>
                      <a:t>13(6.5%)</a:t>
                    </a:r>
                  </a:p>
                </c:rich>
              </c:tx>
              <c:dLblPos val="outEnd"/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en-US"/>
                      <a:t>22(10.9%)</a:t>
                    </a:r>
                  </a:p>
                </c:rich>
              </c:tx>
              <c:dLblPos val="outEnd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en-US"/>
                      <a:t>32(15.9%)</a:t>
                    </a:r>
                  </a:p>
                </c:rich>
              </c:tx>
              <c:dLblPos val="outEnd"/>
              <c:showVal val="1"/>
            </c:dLbl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Sheet2!$B$2:$E$2</c:f>
              <c:strCache>
                <c:ptCount val="4"/>
                <c:pt idx="0">
                  <c:v>콘텐츠를 개발, 제작하기 위한 
자금조달의 어려움</c:v>
                </c:pt>
                <c:pt idx="1">
                  <c:v>사업을 영위하기 위한 
행정절차상의 어려움</c:v>
                </c:pt>
                <c:pt idx="2">
                  <c:v>사업의 자유로운 영위를 
방해하는 각종 규제</c:v>
                </c:pt>
                <c:pt idx="3">
                  <c:v>콘텐츠 산업 전반의 미성숙함</c:v>
                </c:pt>
              </c:strCache>
            </c:strRef>
          </c:cat>
          <c:val>
            <c:numRef>
              <c:f>Sheet2!$B$3:$E$3</c:f>
              <c:numCache>
                <c:formatCode>General</c:formatCode>
                <c:ptCount val="4"/>
                <c:pt idx="0">
                  <c:v>134</c:v>
                </c:pt>
                <c:pt idx="1">
                  <c:v>13</c:v>
                </c:pt>
                <c:pt idx="2">
                  <c:v>22</c:v>
                </c:pt>
                <c:pt idx="3">
                  <c:v>32</c:v>
                </c:pt>
              </c:numCache>
            </c:numRef>
          </c:val>
        </c:ser>
        <c:axId val="47614592"/>
        <c:axId val="47636864"/>
      </c:barChart>
      <c:catAx>
        <c:axId val="47614592"/>
        <c:scaling>
          <c:orientation val="minMax"/>
        </c:scaling>
        <c:axPos val="b"/>
        <c:numFmt formatCode="General" sourceLinked="1"/>
        <c:tickLblPos val="nextTo"/>
        <c:txPr>
          <a:bodyPr rot="0" vert="eaVert"/>
          <a:lstStyle/>
          <a:p>
            <a:pPr>
              <a:defRPr sz="900"/>
            </a:pPr>
            <a:endParaRPr lang="ko-KR"/>
          </a:p>
        </c:txPr>
        <c:crossAx val="47636864"/>
        <c:crosses val="autoZero"/>
        <c:auto val="1"/>
        <c:lblAlgn val="ctr"/>
        <c:lblOffset val="100"/>
      </c:catAx>
      <c:valAx>
        <c:axId val="47636864"/>
        <c:scaling>
          <c:orientation val="minMax"/>
        </c:scaling>
        <c:delete val="1"/>
        <c:axPos val="l"/>
        <c:majorGridlines>
          <c:spPr>
            <a:ln>
              <a:solidFill>
                <a:srgbClr val="FFFFFF"/>
              </a:solidFill>
            </a:ln>
          </c:spPr>
        </c:majorGridlines>
        <c:numFmt formatCode="General" sourceLinked="1"/>
        <c:tickLblPos val="none"/>
        <c:crossAx val="47614592"/>
        <c:crosses val="autoZero"/>
        <c:crossBetween val="between"/>
      </c:valAx>
    </c:plotArea>
    <c:plotVisOnly val="1"/>
    <c:dispBlanksAs val="gap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33875" cy="368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532" tIns="46266" rIns="92532" bIns="46266" numCol="1" anchor="t" anchorCtr="0" compatLnSpc="1">
            <a:prstTxWarp prst="textNoShape">
              <a:avLst/>
            </a:prstTxWarp>
          </a:bodyPr>
          <a:lstStyle>
            <a:lvl1pPr defTabSz="926514" eaLnBrk="0" latin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kumimoji="0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68963" y="0"/>
            <a:ext cx="4225925" cy="368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532" tIns="46266" rIns="92532" bIns="46266" numCol="1" anchor="t" anchorCtr="0" compatLnSpc="1">
            <a:prstTxWarp prst="textNoShape">
              <a:avLst/>
            </a:prstTxWarp>
          </a:bodyPr>
          <a:lstStyle>
            <a:lvl1pPr algn="r" defTabSz="926514" eaLnBrk="0" latin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kumimoji="0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69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73825"/>
            <a:ext cx="4333875" cy="3143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532" tIns="46266" rIns="92532" bIns="46266" numCol="1" anchor="b" anchorCtr="0" compatLnSpc="1">
            <a:prstTxWarp prst="textNoShape">
              <a:avLst/>
            </a:prstTxWarp>
          </a:bodyPr>
          <a:lstStyle>
            <a:lvl1pPr defTabSz="926514" eaLnBrk="0" latin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kumimoji="0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69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68963" y="6473825"/>
            <a:ext cx="4225925" cy="3143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532" tIns="46266" rIns="92532" bIns="46266" numCol="1" anchor="b" anchorCtr="0" compatLnSpc="1">
            <a:prstTxWarp prst="textNoShape">
              <a:avLst/>
            </a:prstTxWarp>
          </a:bodyPr>
          <a:lstStyle>
            <a:lvl1pPr algn="r" defTabSz="926514" eaLnBrk="0" latin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kumimoji="0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Arial" pitchFamily="34" charset="0"/>
              </a:defRPr>
            </a:lvl1pPr>
          </a:lstStyle>
          <a:p>
            <a:pPr>
              <a:defRPr/>
            </a:pPr>
            <a:fld id="{C1C5F952-920A-49E5-B7F4-06653339BD2D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2188" y="3228975"/>
            <a:ext cx="7942262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841" tIns="45920" rIns="91841" bIns="45920"/>
          <a:lstStyle/>
          <a:p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993775" y="3228975"/>
            <a:ext cx="7939088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0" tIns="43960" rIns="87920" bIns="43960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2188" y="3228975"/>
            <a:ext cx="7942262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839" tIns="45919" rIns="91839" bIns="45919"/>
          <a:lstStyle/>
          <a:p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993775" y="3228975"/>
            <a:ext cx="7939088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0" tIns="43960" rIns="87920" bIns="43960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993775" y="3228975"/>
            <a:ext cx="7939088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0" tIns="43960" rIns="87920" bIns="43960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993775" y="3228975"/>
            <a:ext cx="7939088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0" tIns="43960" rIns="87920" bIns="43960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2188" y="3228975"/>
            <a:ext cx="7942262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839" tIns="45919" rIns="91839" bIns="45919"/>
          <a:lstStyle/>
          <a:p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993775" y="3228975"/>
            <a:ext cx="7939088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0" tIns="43960" rIns="87920" bIns="43960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993775" y="3228975"/>
            <a:ext cx="7939088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0" tIns="43960" rIns="87920" bIns="43960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993775" y="3228975"/>
            <a:ext cx="7939088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0" tIns="43960" rIns="87920" bIns="43960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993775" y="3228975"/>
            <a:ext cx="7939088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0" tIns="43960" rIns="87920" bIns="43960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2188" y="3228975"/>
            <a:ext cx="7942262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841" tIns="45920" rIns="91841" bIns="45920"/>
          <a:lstStyle/>
          <a:p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993775" y="3228975"/>
            <a:ext cx="7939088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0" tIns="43960" rIns="87920" bIns="43960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993775" y="3228975"/>
            <a:ext cx="7939088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0" tIns="43960" rIns="87920" bIns="43960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993775" y="3228975"/>
            <a:ext cx="7939088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0" tIns="43960" rIns="87920" bIns="43960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2188" y="3228975"/>
            <a:ext cx="7942262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839" tIns="45919" rIns="91839" bIns="45919"/>
          <a:lstStyle/>
          <a:p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993775" y="3228975"/>
            <a:ext cx="7939088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0" tIns="43960" rIns="87920" bIns="43960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2188" y="3228975"/>
            <a:ext cx="7942262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841" tIns="45920" rIns="91841" bIns="45920"/>
          <a:lstStyle/>
          <a:p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2188" y="3228975"/>
            <a:ext cx="7942262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839" tIns="45919" rIns="91839" bIns="45919"/>
          <a:lstStyle/>
          <a:p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2188" y="3228975"/>
            <a:ext cx="7942262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841" tIns="45920" rIns="91841" bIns="45920"/>
          <a:lstStyle/>
          <a:p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2188" y="3228975"/>
            <a:ext cx="7942262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839" tIns="45919" rIns="91839" bIns="45919"/>
          <a:lstStyle/>
          <a:p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993775" y="3228975"/>
            <a:ext cx="7939088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0" tIns="43960" rIns="87920" bIns="43960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993775" y="3228975"/>
            <a:ext cx="7939088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0" tIns="43960" rIns="87920" bIns="43960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24200" y="511175"/>
            <a:ext cx="3679825" cy="2547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993775" y="3228975"/>
            <a:ext cx="7939088" cy="305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0" tIns="43960" rIns="87920" bIns="43960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 </a:t>
            </a:r>
            <a:fld id="{6000F2A8-FB09-4DF4-B555-678ACB792B3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 </a:t>
            </a:r>
            <a:fld id="{458152D1-9A59-4245-A28E-50F1A0E4069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2250" y="134938"/>
            <a:ext cx="60039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275" tIns="43637" rIns="87275" bIns="436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196975"/>
            <a:ext cx="88852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275" tIns="43637" rIns="87275" bIns="436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en-US" altLang="ko-KR" smtClean="0">
                <a:sym typeface="Wingdings" pitchFamily="2" charset="2"/>
              </a:rPr>
              <a:t>   </a:t>
            </a:r>
            <a:r>
              <a:rPr lang="ko-KR" altLang="en-US" smtClean="0">
                <a:sym typeface="Wingdings" pitchFamily="2" charset="2"/>
              </a:rPr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344488" y="549275"/>
            <a:ext cx="9288462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endParaRPr lang="ko-KR" altLang="en-US"/>
          </a:p>
        </p:txBody>
      </p:sp>
      <p:sp>
        <p:nvSpPr>
          <p:cNvPr id="1247262" name="Rectangle 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1200" y="6538913"/>
            <a:ext cx="792163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5" tIns="43637" rIns="87275" bIns="43637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000" b="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 </a:t>
            </a:r>
            <a:fld id="{70C70145-5DBE-44F1-A5B0-E3A61B262E5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73125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charset="0"/>
          <a:ea typeface="HY견고딕" pitchFamily="18" charset="-127"/>
          <a:cs typeface="+mj-cs"/>
        </a:defRPr>
      </a:lvl1pPr>
      <a:lvl2pPr algn="l" defTabSz="873125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charset="0"/>
          <a:ea typeface="HY견고딕" pitchFamily="18" charset="-127"/>
        </a:defRPr>
      </a:lvl2pPr>
      <a:lvl3pPr algn="l" defTabSz="873125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charset="0"/>
          <a:ea typeface="HY견고딕" pitchFamily="18" charset="-127"/>
        </a:defRPr>
      </a:lvl3pPr>
      <a:lvl4pPr algn="l" defTabSz="873125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charset="0"/>
          <a:ea typeface="HY견고딕" pitchFamily="18" charset="-127"/>
        </a:defRPr>
      </a:lvl4pPr>
      <a:lvl5pPr algn="l" defTabSz="873125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charset="0"/>
          <a:ea typeface="HY견고딕" pitchFamily="18" charset="-127"/>
        </a:defRPr>
      </a:lvl5pPr>
      <a:lvl6pPr marL="457200" algn="l" defTabSz="873125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굴림" pitchFamily="50" charset="-127"/>
          <a:ea typeface="굴림" pitchFamily="50" charset="-127"/>
        </a:defRPr>
      </a:lvl6pPr>
      <a:lvl7pPr marL="914400" algn="l" defTabSz="873125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굴림" pitchFamily="50" charset="-127"/>
          <a:ea typeface="굴림" pitchFamily="50" charset="-127"/>
        </a:defRPr>
      </a:lvl7pPr>
      <a:lvl8pPr marL="1371600" algn="l" defTabSz="873125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굴림" pitchFamily="50" charset="-127"/>
          <a:ea typeface="굴림" pitchFamily="50" charset="-127"/>
        </a:defRPr>
      </a:lvl8pPr>
      <a:lvl9pPr marL="1828800" algn="l" defTabSz="873125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굴림" pitchFamily="50" charset="-127"/>
          <a:ea typeface="굴림" pitchFamily="50" charset="-127"/>
        </a:defRPr>
      </a:lvl9pPr>
    </p:titleStyle>
    <p:bodyStyle>
      <a:lvl1pPr marL="177800" indent="-177800" algn="l" defTabSz="873125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1400">
          <a:solidFill>
            <a:schemeClr val="tx1"/>
          </a:solidFill>
          <a:latin typeface="Arial" charset="0"/>
          <a:ea typeface="돋움" pitchFamily="50" charset="-127"/>
          <a:cs typeface="+mn-cs"/>
        </a:defRPr>
      </a:lvl1pPr>
      <a:lvl2pPr marL="625475" indent="-174625" algn="l" defTabSz="873125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kumimoji="1" sz="1200">
          <a:solidFill>
            <a:schemeClr val="tx1"/>
          </a:solidFill>
          <a:latin typeface="Arial" charset="0"/>
          <a:ea typeface="돋움" pitchFamily="50" charset="-127"/>
        </a:defRPr>
      </a:lvl2pPr>
      <a:lvl3pPr marL="1116013" indent="-217488" algn="l" defTabSz="873125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000">
          <a:solidFill>
            <a:schemeClr val="tx1"/>
          </a:solidFill>
          <a:latin typeface="Arial" charset="0"/>
          <a:ea typeface="돋움" pitchFamily="50" charset="-127"/>
          <a:sym typeface="Wingdings" pitchFamily="2" charset="2"/>
        </a:defRPr>
      </a:lvl3pPr>
      <a:lvl4pPr marL="1527175" indent="-217488" algn="l" defTabSz="873125" rtl="0" eaLnBrk="0" fontAlgn="base" latinLnBrk="1" hangingPunct="0">
        <a:spcBef>
          <a:spcPct val="20000"/>
        </a:spcBef>
        <a:spcAft>
          <a:spcPct val="0"/>
        </a:spcAft>
        <a:buChar char="–"/>
        <a:defRPr kumimoji="1" sz="900">
          <a:solidFill>
            <a:schemeClr val="tx1"/>
          </a:solidFill>
          <a:latin typeface="Arial" charset="0"/>
          <a:ea typeface="돋움" pitchFamily="50" charset="-127"/>
        </a:defRPr>
      </a:lvl4pPr>
      <a:lvl5pPr marL="1963738" indent="-219075" algn="l" defTabSz="873125" rtl="0" eaLnBrk="0" fontAlgn="base" latinLnBrk="1" hangingPunct="0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Arial" charset="0"/>
          <a:ea typeface="돋움" pitchFamily="50" charset="-127"/>
        </a:defRPr>
      </a:lvl5pPr>
      <a:lvl6pPr marL="2420938" indent="-219075" algn="l" defTabSz="873125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6pPr>
      <a:lvl7pPr marL="2878138" indent="-219075" algn="l" defTabSz="873125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7pPr>
      <a:lvl8pPr marL="3335338" indent="-219075" algn="l" defTabSz="873125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8pPr>
      <a:lvl9pPr marL="3792538" indent="-219075" algn="l" defTabSz="873125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4"/>
          <p:cNvSpPr>
            <a:spLocks noChangeArrowheads="1"/>
          </p:cNvSpPr>
          <p:nvPr/>
        </p:nvSpPr>
        <p:spPr bwMode="auto">
          <a:xfrm>
            <a:off x="0" y="1700213"/>
            <a:ext cx="9906000" cy="3097212"/>
          </a:xfrm>
          <a:prstGeom prst="rect">
            <a:avLst/>
          </a:prstGeom>
          <a:gradFill rotWithShape="1">
            <a:gsLst>
              <a:gs pos="0">
                <a:srgbClr val="0F2B48"/>
              </a:gs>
              <a:gs pos="50000">
                <a:srgbClr val="215D9C"/>
              </a:gs>
              <a:gs pos="100000">
                <a:srgbClr val="0F2B48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 sz="1400">
              <a:solidFill>
                <a:schemeClr val="tx1"/>
              </a:solidFill>
            </a:endParaRPr>
          </a:p>
        </p:txBody>
      </p:sp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7113588" y="1484313"/>
            <a:ext cx="2792412" cy="223837"/>
          </a:xfrm>
          <a:prstGeom prst="rect">
            <a:avLst/>
          </a:prstGeom>
          <a:solidFill>
            <a:srgbClr val="E5E5FF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endParaRPr lang="ko-KR" altLang="en-US" sz="1400">
              <a:solidFill>
                <a:schemeClr val="tx1"/>
              </a:solidFill>
            </a:endParaRP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7832725" y="3244850"/>
            <a:ext cx="1598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latinLnBrk="0" hangingPunct="0"/>
            <a:r>
              <a:rPr lang="en-US" altLang="ko-KR" sz="1600">
                <a:solidFill>
                  <a:schemeClr val="bg1"/>
                </a:solidFill>
                <a:ea typeface="HY헤드라인M" pitchFamily="18" charset="-127"/>
              </a:rPr>
              <a:t>2011. 12. 20 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2649538" y="2365375"/>
            <a:ext cx="67675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5" tIns="43637" rIns="87275" bIns="43637">
            <a:spAutoFit/>
          </a:bodyPr>
          <a:lstStyle/>
          <a:p>
            <a:pPr algn="r" defTabSz="873125">
              <a:lnSpc>
                <a:spcPct val="110000"/>
              </a:lnSpc>
              <a:spcBef>
                <a:spcPct val="50000"/>
              </a:spcBef>
            </a:pPr>
            <a:r>
              <a:rPr lang="ko-KR" altLang="en-US" sz="2400" b="0">
                <a:solidFill>
                  <a:schemeClr val="bg1"/>
                </a:solidFill>
                <a:ea typeface="HY견고딕" pitchFamily="18" charset="-127"/>
              </a:rPr>
              <a:t>미래전략 포럼</a:t>
            </a:r>
            <a:r>
              <a:rPr lang="en-US" altLang="ko-KR" sz="2400" b="0">
                <a:solidFill>
                  <a:schemeClr val="bg1"/>
                </a:solidFill>
                <a:ea typeface="HY견고딕" pitchFamily="18" charset="-127"/>
              </a:rPr>
              <a:t>-</a:t>
            </a:r>
            <a:r>
              <a:rPr lang="ko-KR" altLang="en-US" sz="2400" b="0">
                <a:solidFill>
                  <a:schemeClr val="bg1"/>
                </a:solidFill>
                <a:ea typeface="HY견고딕" pitchFamily="18" charset="-127"/>
              </a:rPr>
              <a:t>콘텐츠공제조합 설립연구</a:t>
            </a:r>
          </a:p>
        </p:txBody>
      </p:sp>
      <p:sp>
        <p:nvSpPr>
          <p:cNvPr id="6149" name="Line 8"/>
          <p:cNvSpPr>
            <a:spLocks noChangeShapeType="1"/>
          </p:cNvSpPr>
          <p:nvPr/>
        </p:nvSpPr>
        <p:spPr bwMode="auto">
          <a:xfrm>
            <a:off x="9561513" y="2420938"/>
            <a:ext cx="0" cy="1655762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ChangeArrowheads="1"/>
          </p:cNvSpPr>
          <p:nvPr/>
        </p:nvSpPr>
        <p:spPr bwMode="gray">
          <a:xfrm>
            <a:off x="344488" y="620713"/>
            <a:ext cx="2387600" cy="285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정부의 지원제도 현황</a:t>
            </a:r>
            <a:r>
              <a:rPr kumimoji="0" lang="en-US" altLang="ko-KR" sz="1400" b="0" u="sng">
                <a:solidFill>
                  <a:srgbClr val="6600CC"/>
                </a:solidFill>
                <a:ea typeface="HY견고딕" pitchFamily="18" charset="-127"/>
              </a:rPr>
              <a:t>(2)</a:t>
            </a:r>
            <a:endParaRPr kumimoji="0" lang="ko-KR" altLang="en-US" sz="1400" b="0" u="sng">
              <a:solidFill>
                <a:srgbClr val="6600CC"/>
              </a:solidFill>
              <a:ea typeface="HY견고딕" pitchFamily="18" charset="-127"/>
            </a:endParaRPr>
          </a:p>
        </p:txBody>
      </p:sp>
      <p:sp>
        <p:nvSpPr>
          <p:cNvPr id="24578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2549525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2.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금융</a:t>
            </a:r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·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투자 지원 현황 </a:t>
            </a:r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(2)</a:t>
            </a:r>
          </a:p>
        </p:txBody>
      </p:sp>
      <p:grpSp>
        <p:nvGrpSpPr>
          <p:cNvPr id="24579" name="그룹 1"/>
          <p:cNvGrpSpPr>
            <a:grpSpLocks/>
          </p:cNvGrpSpPr>
          <p:nvPr/>
        </p:nvGrpSpPr>
        <p:grpSpPr bwMode="auto">
          <a:xfrm>
            <a:off x="738188" y="1003300"/>
            <a:ext cx="8220075" cy="2281238"/>
            <a:chOff x="738158" y="980728"/>
            <a:chExt cx="8220649" cy="2281456"/>
          </a:xfrm>
        </p:grpSpPr>
        <p:sp>
          <p:nvSpPr>
            <p:cNvPr id="24589" name="Line 32"/>
            <p:cNvSpPr>
              <a:spLocks noChangeShapeType="1"/>
            </p:cNvSpPr>
            <p:nvPr/>
          </p:nvSpPr>
          <p:spPr bwMode="auto">
            <a:xfrm>
              <a:off x="762028" y="1411502"/>
              <a:ext cx="8191500" cy="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4590" name="Line 34"/>
            <p:cNvSpPr>
              <a:spLocks noChangeShapeType="1"/>
            </p:cNvSpPr>
            <p:nvPr/>
          </p:nvSpPr>
          <p:spPr bwMode="auto">
            <a:xfrm flipH="1" flipV="1">
              <a:off x="1798637" y="1389976"/>
              <a:ext cx="0" cy="1748142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4591" name="직사각형 168"/>
            <p:cNvSpPr>
              <a:spLocks noChangeArrowheads="1"/>
            </p:cNvSpPr>
            <p:nvPr/>
          </p:nvSpPr>
          <p:spPr bwMode="auto">
            <a:xfrm>
              <a:off x="738158" y="1675728"/>
              <a:ext cx="928694" cy="357190"/>
            </a:xfrm>
            <a:prstGeom prst="rect">
              <a:avLst/>
            </a:prstGeom>
            <a:noFill/>
            <a:ln w="28575" algn="ctr">
              <a:noFill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/>
              <a:r>
                <a:rPr lang="ko-KR" altLang="en-US" sz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콘텐츠 </a:t>
              </a:r>
              <a:endPara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algn="ctr"/>
              <a:r>
                <a:rPr lang="ko-KR" altLang="en-US" sz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가치평가</a:t>
              </a:r>
            </a:p>
          </p:txBody>
        </p:sp>
        <p:sp>
          <p:nvSpPr>
            <p:cNvPr id="172" name="직사각형 171"/>
            <p:cNvSpPr/>
            <p:nvPr/>
          </p:nvSpPr>
          <p:spPr bwMode="auto">
            <a:xfrm>
              <a:off x="1952680" y="980728"/>
              <a:ext cx="3214912" cy="357222"/>
            </a:xfrm>
            <a:prstGeom prst="rect">
              <a:avLst/>
            </a:prstGeom>
            <a:solidFill>
              <a:schemeClr val="bg1">
                <a:lumMod val="85000"/>
                <a:alpha val="51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ko-KR" altLang="en-US" sz="120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개념 및 현황</a:t>
              </a:r>
            </a:p>
          </p:txBody>
        </p:sp>
        <p:sp>
          <p:nvSpPr>
            <p:cNvPr id="24593" name="Line 34"/>
            <p:cNvSpPr>
              <a:spLocks noChangeShapeType="1"/>
            </p:cNvSpPr>
            <p:nvPr/>
          </p:nvSpPr>
          <p:spPr bwMode="auto">
            <a:xfrm flipV="1">
              <a:off x="5238752" y="1411502"/>
              <a:ext cx="0" cy="1726616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4594" name="Line 34"/>
            <p:cNvSpPr>
              <a:spLocks noChangeShapeType="1"/>
            </p:cNvSpPr>
            <p:nvPr/>
          </p:nvSpPr>
          <p:spPr bwMode="auto">
            <a:xfrm flipV="1">
              <a:off x="8953528" y="1389976"/>
              <a:ext cx="0" cy="1748142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90" name="직사각형 189"/>
            <p:cNvSpPr/>
            <p:nvPr/>
          </p:nvSpPr>
          <p:spPr bwMode="auto">
            <a:xfrm>
              <a:off x="5453362" y="980728"/>
              <a:ext cx="3214911" cy="357222"/>
            </a:xfrm>
            <a:prstGeom prst="rect">
              <a:avLst/>
            </a:prstGeom>
            <a:solidFill>
              <a:schemeClr val="bg1">
                <a:lumMod val="65000"/>
                <a:alpha val="51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ko-KR" altLang="en-US" sz="1200" dirty="0">
                  <a:solidFill>
                    <a:srgbClr val="FF0000"/>
                  </a:solidFill>
                  <a:latin typeface="맑은 고딕" pitchFamily="50" charset="-127"/>
                  <a:ea typeface="맑은 고딕" pitchFamily="50" charset="-127"/>
                </a:rPr>
                <a:t>문제점</a:t>
              </a:r>
            </a:p>
          </p:txBody>
        </p:sp>
        <p:sp>
          <p:nvSpPr>
            <p:cNvPr id="24596" name="Line 2"/>
            <p:cNvSpPr>
              <a:spLocks noChangeShapeType="1"/>
            </p:cNvSpPr>
            <p:nvPr/>
          </p:nvSpPr>
          <p:spPr bwMode="auto">
            <a:xfrm>
              <a:off x="767307" y="3138118"/>
              <a:ext cx="8191500" cy="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93" name="KMA1D1FEAF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1809795" y="1461787"/>
              <a:ext cx="3357797" cy="1800397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</p:spPr>
          <p:txBody>
            <a:bodyPr lIns="97256" tIns="48628" rIns="97256" bIns="48628"/>
            <a:lstStyle/>
            <a:p>
              <a:pPr marL="108000" indent="-108000" eaLnBrk="0" latinLnBrk="0" hangingPunct="0">
                <a:lnSpc>
                  <a:spcPct val="150000"/>
                </a:lnSpc>
                <a:buFont typeface="Arial" pitchFamily="34" charset="0"/>
                <a:buChar char="•"/>
                <a:defRPr/>
              </a:pPr>
              <a:r>
                <a:rPr lang="ko-KR" altLang="en-US" sz="1100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무형자산이 주를 이루는 </a:t>
              </a:r>
              <a:r>
                <a:rPr lang="ko-KR" altLang="en-US" sz="1100" b="0" dirty="0" err="1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콘텐츠기업을</a:t>
              </a:r>
              <a:r>
                <a:rPr lang="ko-KR" altLang="en-US" sz="1100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평가하기 위해 관련 업체를 중심으로 콘텐츠산업의 특성을 반영한 가치평가 모형의 필요성이 제기되어 개발</a:t>
              </a:r>
              <a:endPara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marL="108000" indent="-108000" eaLnBrk="0" latinLnBrk="0" hangingPunct="0">
                <a:lnSpc>
                  <a:spcPct val="150000"/>
                </a:lnSpc>
                <a:buFont typeface="Arial" pitchFamily="34" charset="0"/>
                <a:buChar char="•"/>
                <a:defRPr/>
              </a:pPr>
              <a:r>
                <a:rPr lang="ko-KR" altLang="en-US" sz="1100" b="0" dirty="0" err="1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콘텐츠</a:t>
              </a:r>
              <a:r>
                <a:rPr lang="ko-KR" altLang="en-US" sz="1100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속성자료 및 콘텐츠산업 관련 환경변수를 고려하여 시도된 국내최초 </a:t>
              </a:r>
              <a:r>
                <a:rPr lang="ko-KR" altLang="en-US" sz="1100" b="0" dirty="0" err="1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콘텐츠관점의</a:t>
              </a:r>
              <a:r>
                <a:rPr lang="ko-KR" altLang="en-US" sz="1100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평가모형 접근방법</a:t>
              </a:r>
              <a:endPara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eaLnBrk="0" latinLnBrk="0" hangingPunct="0">
                <a:lnSpc>
                  <a:spcPct val="170000"/>
                </a:lnSpc>
                <a:buFont typeface="Wingdings" pitchFamily="2" charset="2"/>
                <a:buNone/>
                <a:defRPr/>
              </a:pPr>
              <a:endPara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marL="85725" indent="-85725" eaLnBrk="0" latinLnBrk="0" hangingPunct="0">
                <a:lnSpc>
                  <a:spcPct val="170000"/>
                </a:lnSpc>
                <a:buFont typeface="Arial" pitchFamily="34" charset="0"/>
                <a:buChar char="•"/>
                <a:defRPr/>
              </a:pPr>
              <a:endPara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4" name="KMA1D1FEAF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310477" y="1460199"/>
              <a:ext cx="3357796" cy="1730540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</p:spPr>
          <p:txBody>
            <a:bodyPr lIns="97256" tIns="48628" rIns="97256" bIns="48628"/>
            <a:lstStyle/>
            <a:p>
              <a:pPr marL="108000" indent="-108000" eaLnBrk="0" latinLnBrk="0" hangingPunct="0">
                <a:lnSpc>
                  <a:spcPct val="150000"/>
                </a:lnSpc>
                <a:buFont typeface="Arial" pitchFamily="34" charset="0"/>
                <a:buChar char="•"/>
                <a:defRPr/>
              </a:pPr>
              <a:r>
                <a:rPr lang="ko-KR" altLang="en-US" sz="1100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콘텐츠가치평가는 모형의 실질적인 효율성과 신뢰성에 대한 객관적인 검증이 필요함</a:t>
              </a:r>
              <a:endPara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marL="108000" indent="-108000" eaLnBrk="0" latinLnBrk="0" hangingPunct="0">
                <a:lnSpc>
                  <a:spcPct val="150000"/>
                </a:lnSpc>
                <a:buFont typeface="Arial" pitchFamily="34" charset="0"/>
                <a:buChar char="•"/>
                <a:defRPr/>
              </a:pPr>
              <a:r>
                <a:rPr lang="ko-KR" altLang="en-US" sz="1100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개발과정에 현업에 있는 업체들만을 대상으로 하였으나</a:t>
              </a:r>
              <a:r>
                <a:rPr lang="en-US" altLang="ko-KR" sz="1100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,</a:t>
              </a:r>
              <a:r>
                <a:rPr lang="ko-KR" altLang="en-US" sz="1100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보다 심도 있는 조사 및 분석을 통하여 객관적이고 학문적인 어프로치가 필요함</a:t>
              </a:r>
              <a:endPara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marL="85725" indent="-85725" eaLnBrk="0" latinLnBrk="0" hangingPunct="0">
                <a:lnSpc>
                  <a:spcPct val="170000"/>
                </a:lnSpc>
                <a:buFont typeface="Arial" pitchFamily="34" charset="0"/>
                <a:buChar char="•"/>
                <a:defRPr/>
              </a:pPr>
              <a:endPara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marL="85725" indent="-85725" eaLnBrk="0" latinLnBrk="0" hangingPunct="0">
                <a:lnSpc>
                  <a:spcPct val="170000"/>
                </a:lnSpc>
                <a:buFont typeface="Arial" pitchFamily="34" charset="0"/>
                <a:buChar char="•"/>
                <a:defRPr/>
              </a:pPr>
              <a:endPara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6146800" y="136525"/>
            <a:ext cx="3503613" cy="290513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콘텐츠산업의 특성과 금융</a:t>
            </a:r>
            <a:r>
              <a:rPr lang="en-US" altLang="ko-KR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·</a:t>
            </a: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투자 지원 현황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  <p:sp>
        <p:nvSpPr>
          <p:cNvPr id="24581" name="Rectangle 3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731FAC46-A00D-49BB-84C4-EE140066EA59}" type="slidenum">
              <a:rPr lang="en-US" altLang="ko-KR" smtClean="0">
                <a:latin typeface="Arial" charset="0"/>
                <a:ea typeface="굴림" charset="-127"/>
              </a:rPr>
              <a:pPr/>
              <a:t>9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22" name="모서리가 둥근 직사각형 21"/>
          <p:cNvSpPr/>
          <p:nvPr/>
        </p:nvSpPr>
        <p:spPr bwMode="auto">
          <a:xfrm>
            <a:off x="704850" y="3357563"/>
            <a:ext cx="1071563" cy="446087"/>
          </a:xfrm>
          <a:prstGeom prst="roundRect">
            <a:avLst/>
          </a:prstGeom>
          <a:solidFill>
            <a:srgbClr val="FFFFFF">
              <a:lumMod val="75000"/>
            </a:srgbClr>
          </a:solidFill>
          <a:ln w="1270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 latinLnBrk="0">
              <a:spcBef>
                <a:spcPts val="600"/>
              </a:spcBef>
              <a:spcAft>
                <a:spcPts val="0"/>
              </a:spcAft>
              <a:defRPr/>
            </a:pPr>
            <a:r>
              <a:rPr kumimoji="0" lang="ko-KR" altLang="en-US" sz="110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기술평가 중</a:t>
            </a:r>
            <a:r>
              <a:rPr kumimoji="0" lang="ko-KR" altLang="en-US" sz="110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심</a:t>
            </a:r>
          </a:p>
        </p:txBody>
      </p:sp>
      <p:sp>
        <p:nvSpPr>
          <p:cNvPr id="24583" name="Rectangle 113"/>
          <p:cNvSpPr>
            <a:spLocks noChangeArrowheads="1"/>
          </p:cNvSpPr>
          <p:nvPr/>
        </p:nvSpPr>
        <p:spPr bwMode="auto">
          <a:xfrm>
            <a:off x="1808163" y="3213100"/>
            <a:ext cx="6816725" cy="1047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2550" indent="-82550" latinLnBrk="0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기술보증기금의 경우에 기술평가 부문에서 역량 및 인프라를 확충하고 있지만 전공별 인력 보유 및 외부자문위원을 살펴보면 구성면에서 문화 관련 콘텐츠산업을 평가하기에는 부적절하다고 판단됨 </a:t>
            </a:r>
            <a:endParaRPr lang="en-US" altLang="ko-KR" b="0">
              <a:latin typeface="맑은 고딕" pitchFamily="50" charset="-127"/>
              <a:ea typeface="맑은 고딕" pitchFamily="50" charset="-127"/>
            </a:endParaRPr>
          </a:p>
          <a:p>
            <a:pPr marL="82550" indent="-82550" latinLnBrk="0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최근에 인력전환을 점진적으로 추진하고 있으나 현실적인 어려움이 따름</a:t>
            </a:r>
          </a:p>
          <a:p>
            <a:pPr marL="82550" indent="-82550" latinLnBrk="0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</a:pPr>
            <a:endParaRPr lang="en-US" altLang="ko-KR" b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8" name="차트 27"/>
          <p:cNvGraphicFramePr/>
          <p:nvPr/>
        </p:nvGraphicFramePr>
        <p:xfrm>
          <a:off x="1590704" y="4467659"/>
          <a:ext cx="3719486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9" name="차트 28"/>
          <p:cNvGraphicFramePr/>
          <p:nvPr/>
        </p:nvGraphicFramePr>
        <p:xfrm>
          <a:off x="4675068" y="4339630"/>
          <a:ext cx="4157091" cy="2269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2706688" y="4092575"/>
            <a:ext cx="1531937" cy="37465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3175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kern="0" dirty="0" err="1">
                <a:solidFill>
                  <a:sysClr val="windowText" lastClr="000000"/>
                </a:solidFill>
                <a:latin typeface="맑은 고딕"/>
                <a:ea typeface="맑은 고딕"/>
              </a:rPr>
              <a:t>박사급</a:t>
            </a:r>
            <a:r>
              <a:rPr kumimoji="0" lang="ko-KR" altLang="en-US" sz="110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내부인력</a:t>
            </a:r>
            <a:endParaRPr kumimoji="0" lang="ko-KR" altLang="en-US" sz="110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5988050" y="4092575"/>
            <a:ext cx="1531938" cy="37465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3175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외부자문위</a:t>
            </a:r>
            <a:r>
              <a:rPr kumimoji="0" lang="ko-KR" altLang="en-US" sz="110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원</a:t>
            </a:r>
          </a:p>
        </p:txBody>
      </p:sp>
      <p:sp>
        <p:nvSpPr>
          <p:cNvPr id="24588" name="TextBox 32"/>
          <p:cNvSpPr txBox="1">
            <a:spLocks noChangeArrowheads="1"/>
          </p:cNvSpPr>
          <p:nvPr/>
        </p:nvSpPr>
        <p:spPr bwMode="auto">
          <a:xfrm>
            <a:off x="7816850" y="4467225"/>
            <a:ext cx="78581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ko-KR" altLang="en-US" sz="900">
                <a:latin typeface="맑은 고딕" pitchFamily="50" charset="-127"/>
                <a:ea typeface="맑은 고딕" pitchFamily="50" charset="-127"/>
              </a:rPr>
              <a:t>단위</a:t>
            </a:r>
            <a:r>
              <a:rPr lang="en-US" altLang="ko-KR" sz="90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900">
                <a:latin typeface="맑은 고딕" pitchFamily="50" charset="-127"/>
                <a:ea typeface="맑은 고딕" pitchFamily="50" charset="-127"/>
              </a:rPr>
              <a:t>명</a:t>
            </a:r>
            <a:r>
              <a:rPr lang="en-US" altLang="ko-KR" sz="900">
                <a:latin typeface="맑은 고딕" pitchFamily="50" charset="-127"/>
                <a:ea typeface="맑은 고딕" pitchFamily="50" charset="-127"/>
              </a:rPr>
              <a:t>, %</a:t>
            </a:r>
            <a:endParaRPr lang="ko-KR" altLang="en-US" sz="90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ChangeArrowheads="1"/>
          </p:cNvSpPr>
          <p:nvPr/>
        </p:nvSpPr>
        <p:spPr bwMode="auto">
          <a:xfrm>
            <a:off x="0" y="2133600"/>
            <a:ext cx="9906000" cy="2447925"/>
          </a:xfrm>
          <a:prstGeom prst="rect">
            <a:avLst/>
          </a:prstGeom>
          <a:solidFill>
            <a:srgbClr val="E5E5FF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marL="179388" indent="-179388" algn="ctr" defTabSz="873125">
              <a:lnSpc>
                <a:spcPct val="14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ko-KR" sz="2800" b="0">
                <a:solidFill>
                  <a:srgbClr val="000099"/>
                </a:solidFill>
                <a:latin typeface="바탕" pitchFamily="18" charset="-127"/>
                <a:ea typeface="바탕" pitchFamily="18" charset="-127"/>
              </a:rPr>
              <a:t>Ⅲ.</a:t>
            </a:r>
            <a:r>
              <a:rPr lang="en-US" altLang="ko-KR" sz="2800" b="0">
                <a:solidFill>
                  <a:srgbClr val="000099"/>
                </a:solidFill>
                <a:latin typeface="돋움" pitchFamily="50" charset="-127"/>
              </a:rPr>
              <a:t> </a:t>
            </a:r>
            <a:r>
              <a:rPr lang="ko-KR" altLang="en-US" sz="2800" b="0">
                <a:solidFill>
                  <a:srgbClr val="000099"/>
                </a:solidFill>
                <a:latin typeface="HY견고딕" pitchFamily="18" charset="-127"/>
                <a:ea typeface="HY견고딕" pitchFamily="18" charset="-127"/>
              </a:rPr>
              <a:t>콘텐츠공제조합의 필요성</a:t>
            </a:r>
            <a:endParaRPr lang="en-US" altLang="ko-KR" sz="2800" b="0">
              <a:solidFill>
                <a:srgbClr val="000099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8A331744-811E-46CA-AE84-5B13D01CD1BD}" type="slidenum">
              <a:rPr lang="en-US" altLang="ko-KR" smtClean="0">
                <a:latin typeface="Arial" charset="0"/>
                <a:ea typeface="굴림" charset="-127"/>
              </a:rPr>
              <a:pPr/>
              <a:t>11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28674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3095625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1.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콘텐츠공제조합의 필요성 </a:t>
            </a:r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(1)</a:t>
            </a:r>
          </a:p>
        </p:txBody>
      </p:sp>
      <p:sp>
        <p:nvSpPr>
          <p:cNvPr id="28675" name="Rectangle 1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28676" name="AutoShape 8"/>
          <p:cNvSpPr>
            <a:spLocks noChangeArrowheads="1"/>
          </p:cNvSpPr>
          <p:nvPr/>
        </p:nvSpPr>
        <p:spPr bwMode="gray">
          <a:xfrm>
            <a:off x="309563" y="3646488"/>
            <a:ext cx="1398587" cy="287337"/>
          </a:xfrm>
          <a:prstGeom prst="bevel">
            <a:avLst>
              <a:gd name="adj" fmla="val 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en-US" altLang="ko-KR" sz="1400" b="0" u="sng">
                <a:solidFill>
                  <a:srgbClr val="6600CC"/>
                </a:solidFill>
                <a:ea typeface="HY견고딕" pitchFamily="18" charset="-127"/>
              </a:rPr>
              <a:t>SWOT </a:t>
            </a: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분석</a:t>
            </a:r>
          </a:p>
        </p:txBody>
      </p:sp>
      <p:grpSp>
        <p:nvGrpSpPr>
          <p:cNvPr id="28677" name="그룹 35"/>
          <p:cNvGrpSpPr>
            <a:grpSpLocks/>
          </p:cNvGrpSpPr>
          <p:nvPr/>
        </p:nvGrpSpPr>
        <p:grpSpPr bwMode="auto">
          <a:xfrm>
            <a:off x="595313" y="4022725"/>
            <a:ext cx="8640762" cy="2214563"/>
            <a:chOff x="523844" y="3000372"/>
            <a:chExt cx="8640762" cy="3214710"/>
          </a:xfrm>
        </p:grpSpPr>
        <p:sp>
          <p:nvSpPr>
            <p:cNvPr id="28687" name="AutoShape 336"/>
            <p:cNvSpPr>
              <a:spLocks noChangeArrowheads="1"/>
            </p:cNvSpPr>
            <p:nvPr/>
          </p:nvSpPr>
          <p:spPr bwMode="gray">
            <a:xfrm>
              <a:off x="523844" y="3000372"/>
              <a:ext cx="8640762" cy="3214710"/>
            </a:xfrm>
            <a:prstGeom prst="roundRect">
              <a:avLst>
                <a:gd name="adj" fmla="val 2875"/>
              </a:avLst>
            </a:prstGeom>
            <a:solidFill>
              <a:srgbClr val="F8F8F8"/>
            </a:solidFill>
            <a:ln w="9525" algn="ctr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70000"/>
                </a:lnSpc>
                <a:spcBef>
                  <a:spcPct val="20000"/>
                </a:spcBef>
                <a:buFont typeface="Wingdings" pitchFamily="2" charset="2"/>
                <a:buChar char="§"/>
              </a:pP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688" name="AutoShape 9"/>
            <p:cNvSpPr>
              <a:spLocks noChangeArrowheads="1"/>
            </p:cNvSpPr>
            <p:nvPr/>
          </p:nvSpPr>
          <p:spPr bwMode="gray">
            <a:xfrm>
              <a:off x="844580" y="3214686"/>
              <a:ext cx="3946525" cy="298689"/>
            </a:xfrm>
            <a:prstGeom prst="bevel">
              <a:avLst>
                <a:gd name="adj" fmla="val 5921"/>
              </a:avLst>
            </a:prstGeom>
            <a:solidFill>
              <a:srgbClr val="EBEBFF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179388" indent="-179388" algn="ctr">
                <a:lnSpc>
                  <a:spcPct val="17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kumimoji="0" lang="ko-KR" altLang="en-US"/>
                <a:t>강점 </a:t>
              </a:r>
              <a:r>
                <a:rPr kumimoji="0" lang="en-US" altLang="ko-KR"/>
                <a:t>(Strength)</a:t>
              </a:r>
              <a:endParaRPr kumimoji="0" lang="ko-KR" altLang="en-US"/>
            </a:p>
          </p:txBody>
        </p:sp>
        <p:sp>
          <p:nvSpPr>
            <p:cNvPr id="28689" name="AutoShape 9"/>
            <p:cNvSpPr>
              <a:spLocks noChangeArrowheads="1"/>
            </p:cNvSpPr>
            <p:nvPr/>
          </p:nvSpPr>
          <p:spPr bwMode="gray">
            <a:xfrm>
              <a:off x="5073680" y="3214686"/>
              <a:ext cx="3946525" cy="298689"/>
            </a:xfrm>
            <a:prstGeom prst="bevel">
              <a:avLst>
                <a:gd name="adj" fmla="val 5921"/>
              </a:avLst>
            </a:prstGeom>
            <a:solidFill>
              <a:srgbClr val="FFEBFF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179388" indent="-179388" algn="ctr">
                <a:lnSpc>
                  <a:spcPct val="17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kumimoji="0" lang="ko-KR" altLang="en-US"/>
                <a:t>약점 </a:t>
              </a:r>
              <a:r>
                <a:rPr kumimoji="0" lang="en-US" altLang="ko-KR"/>
                <a:t>(Weakness)</a:t>
              </a:r>
            </a:p>
          </p:txBody>
        </p:sp>
        <p:sp>
          <p:nvSpPr>
            <p:cNvPr id="28690" name="AutoShape 9"/>
            <p:cNvSpPr>
              <a:spLocks noChangeArrowheads="1"/>
            </p:cNvSpPr>
            <p:nvPr/>
          </p:nvSpPr>
          <p:spPr bwMode="gray">
            <a:xfrm>
              <a:off x="803244" y="4788459"/>
              <a:ext cx="3946525" cy="298690"/>
            </a:xfrm>
            <a:prstGeom prst="bevel">
              <a:avLst>
                <a:gd name="adj" fmla="val 5921"/>
              </a:avLst>
            </a:prstGeom>
            <a:solidFill>
              <a:srgbClr val="FFFFEB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179388" indent="-179388" algn="ctr">
                <a:lnSpc>
                  <a:spcPct val="17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kumimoji="0" lang="ko-KR" altLang="en-US"/>
                <a:t>기회 </a:t>
              </a:r>
              <a:r>
                <a:rPr kumimoji="0" lang="en-US" altLang="ko-KR"/>
                <a:t>(Opportunity)</a:t>
              </a:r>
            </a:p>
          </p:txBody>
        </p:sp>
        <p:sp>
          <p:nvSpPr>
            <p:cNvPr id="28691" name="AutoShape 9"/>
            <p:cNvSpPr>
              <a:spLocks noChangeArrowheads="1"/>
            </p:cNvSpPr>
            <p:nvPr/>
          </p:nvSpPr>
          <p:spPr bwMode="gray">
            <a:xfrm>
              <a:off x="5070505" y="4788459"/>
              <a:ext cx="3946525" cy="298690"/>
            </a:xfrm>
            <a:prstGeom prst="bevel">
              <a:avLst>
                <a:gd name="adj" fmla="val 5921"/>
              </a:avLst>
            </a:prstGeom>
            <a:solidFill>
              <a:srgbClr val="EBFFEB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179388" indent="-179388" algn="ctr">
                <a:lnSpc>
                  <a:spcPct val="17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kumimoji="0" lang="ko-KR" altLang="en-US"/>
                <a:t>위협 </a:t>
              </a:r>
              <a:r>
                <a:rPr kumimoji="0" lang="en-US" altLang="ko-KR"/>
                <a:t>(Threat)</a:t>
              </a:r>
            </a:p>
          </p:txBody>
        </p:sp>
        <p:sp>
          <p:nvSpPr>
            <p:cNvPr id="28692" name="AutoShape 19"/>
            <p:cNvSpPr>
              <a:spLocks noChangeArrowheads="1"/>
            </p:cNvSpPr>
            <p:nvPr/>
          </p:nvSpPr>
          <p:spPr bwMode="auto">
            <a:xfrm>
              <a:off x="847755" y="3514388"/>
              <a:ext cx="3946525" cy="1129058"/>
            </a:xfrm>
            <a:prstGeom prst="homePlate">
              <a:avLst>
                <a:gd name="adj" fmla="val 0"/>
              </a:avLst>
            </a:prstGeom>
            <a:solidFill>
              <a:srgbClr val="FFFFFF"/>
            </a:solidFill>
            <a:ln w="9525" algn="ctr">
              <a:solidFill>
                <a:srgbClr val="B2B2B2"/>
              </a:solidFill>
              <a:miter lim="800000"/>
              <a:headEnd/>
              <a:tailEnd/>
            </a:ln>
          </p:spPr>
          <p:txBody>
            <a:bodyPr lIns="87275" tIns="43637" rIns="122400" bIns="43637" anchor="ctr"/>
            <a:lstStyle/>
            <a:p>
              <a:pPr marL="182563" indent="-182563" defTabSz="873125" fontAlgn="ctr">
                <a:spcBef>
                  <a:spcPct val="20000"/>
                </a:spcBef>
                <a:buFont typeface="Arial" charset="0"/>
                <a:buChar char="•"/>
                <a:tabLst>
                  <a:tab pos="4572000" algn="l"/>
                </a:tabLst>
              </a:pPr>
              <a:endParaRPr lang="en-US" altLang="ko-KR">
                <a:latin typeface="맑은 고딕" pitchFamily="50" charset="-127"/>
                <a:ea typeface="맑은 고딕" pitchFamily="50" charset="-127"/>
              </a:endParaRPr>
            </a:p>
            <a:p>
              <a:pPr marL="182563" indent="-182563" defTabSz="873125" fontAlgn="ctr">
                <a:spcBef>
                  <a:spcPct val="20000"/>
                </a:spcBef>
                <a:buFont typeface="Arial" charset="0"/>
                <a:buChar char="•"/>
                <a:tabLst>
                  <a:tab pos="4572000" algn="l"/>
                </a:tabLst>
              </a:pP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공익을 위해 진행하므로 타 영리형 보증기관보다 경쟁력 있는 수수료율 제공 가능</a:t>
              </a:r>
              <a:endParaRPr lang="en-US" altLang="ko-KR">
                <a:latin typeface="맑은 고딕" pitchFamily="50" charset="-127"/>
                <a:ea typeface="맑은 고딕" pitchFamily="50" charset="-127"/>
              </a:endParaRPr>
            </a:p>
            <a:p>
              <a:pPr marL="182563" indent="-182563" defTabSz="873125" fontAlgn="ctr">
                <a:spcBef>
                  <a:spcPct val="20000"/>
                </a:spcBef>
                <a:buFont typeface="Arial" charset="0"/>
                <a:buChar char="•"/>
                <a:tabLst>
                  <a:tab pos="4572000" algn="l"/>
                </a:tabLst>
              </a:pP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발생한 수익을 재투자함으로써 콘텐츠산업 발전에 이바지</a:t>
              </a:r>
              <a:endParaRPr lang="en-US" altLang="ko-KR">
                <a:latin typeface="맑은 고딕" pitchFamily="50" charset="-127"/>
                <a:ea typeface="맑은 고딕" pitchFamily="50" charset="-127"/>
              </a:endParaRPr>
            </a:p>
            <a:p>
              <a:pPr marL="182563" indent="-182563" defTabSz="873125" fontAlgn="ctr">
                <a:spcBef>
                  <a:spcPct val="20000"/>
                </a:spcBef>
                <a:buFont typeface="Arial" charset="0"/>
                <a:buChar char="•"/>
                <a:tabLst>
                  <a:tab pos="4572000" algn="l"/>
                </a:tabLst>
              </a:pP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청 </a:t>
              </a:r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• </a:t>
              </a: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장년 고용효과가 탁월하며 경제성장에도 기여</a:t>
              </a:r>
              <a:endParaRPr lang="en-US" altLang="ko-KR">
                <a:latin typeface="맑은 고딕" pitchFamily="50" charset="-127"/>
                <a:ea typeface="맑은 고딕" pitchFamily="50" charset="-127"/>
              </a:endParaRPr>
            </a:p>
            <a:p>
              <a:pPr marL="182563" indent="-182563" defTabSz="873125" fontAlgn="ctr">
                <a:spcBef>
                  <a:spcPct val="20000"/>
                </a:spcBef>
                <a:buFont typeface="Wingdings" pitchFamily="2" charset="2"/>
                <a:buChar char="§"/>
                <a:tabLst>
                  <a:tab pos="4572000" algn="l"/>
                </a:tabLst>
              </a:pPr>
              <a:endParaRPr lang="ko-KR" altLang="en-US"/>
            </a:p>
          </p:txBody>
        </p:sp>
        <p:sp>
          <p:nvSpPr>
            <p:cNvPr id="28693" name="AutoShape 19"/>
            <p:cNvSpPr>
              <a:spLocks noChangeArrowheads="1"/>
            </p:cNvSpPr>
            <p:nvPr/>
          </p:nvSpPr>
          <p:spPr bwMode="auto">
            <a:xfrm>
              <a:off x="806419" y="5088161"/>
              <a:ext cx="3946525" cy="989220"/>
            </a:xfrm>
            <a:prstGeom prst="homePlate">
              <a:avLst>
                <a:gd name="adj" fmla="val 0"/>
              </a:avLst>
            </a:prstGeom>
            <a:solidFill>
              <a:srgbClr val="FFFFFF"/>
            </a:solidFill>
            <a:ln w="9525" algn="ctr">
              <a:solidFill>
                <a:srgbClr val="B2B2B2"/>
              </a:solidFill>
              <a:miter lim="800000"/>
              <a:headEnd/>
              <a:tailEnd/>
            </a:ln>
          </p:spPr>
          <p:txBody>
            <a:bodyPr lIns="87275" tIns="43637" rIns="122400" bIns="43637" anchor="ctr"/>
            <a:lstStyle/>
            <a:p>
              <a:pPr marL="182563" indent="-182563" defTabSz="873125" fontAlgn="ctr">
                <a:spcBef>
                  <a:spcPct val="20000"/>
                </a:spcBef>
                <a:buFont typeface="Arial" charset="0"/>
                <a:buChar char="•"/>
                <a:tabLst>
                  <a:tab pos="4572000" algn="l"/>
                </a:tabLst>
              </a:pP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보증보험 기관 이용 시 자격요건이 미치지 못하는 중소기업</a:t>
              </a:r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, 1</a:t>
              </a: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인 기업</a:t>
              </a:r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프리랜서 등에 대한 시장까지도 흡수 가능</a:t>
              </a:r>
              <a:endParaRPr lang="en-US" altLang="ko-KR">
                <a:latin typeface="맑은 고딕" pitchFamily="50" charset="-127"/>
                <a:ea typeface="맑은 고딕" pitchFamily="50" charset="-127"/>
              </a:endParaRPr>
            </a:p>
            <a:p>
              <a:pPr marL="182563" indent="-182563" defTabSz="873125" fontAlgn="ctr">
                <a:spcBef>
                  <a:spcPct val="20000"/>
                </a:spcBef>
                <a:buFont typeface="Arial" charset="0"/>
                <a:buChar char="•"/>
                <a:tabLst>
                  <a:tab pos="4572000" algn="l"/>
                </a:tabLst>
              </a:pP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신성장동력산업으로서 동반성장의 가치를 표방함으로써 국가경쟁력 제고를 위한 핵심 역할</a:t>
              </a:r>
            </a:p>
          </p:txBody>
        </p:sp>
        <p:sp>
          <p:nvSpPr>
            <p:cNvPr id="28694" name="AutoShape 19"/>
            <p:cNvSpPr>
              <a:spLocks noChangeArrowheads="1"/>
            </p:cNvSpPr>
            <p:nvPr/>
          </p:nvSpPr>
          <p:spPr bwMode="auto">
            <a:xfrm>
              <a:off x="5080030" y="5088161"/>
              <a:ext cx="3946525" cy="989220"/>
            </a:xfrm>
            <a:prstGeom prst="homePlate">
              <a:avLst>
                <a:gd name="adj" fmla="val 0"/>
              </a:avLst>
            </a:prstGeom>
            <a:solidFill>
              <a:srgbClr val="FFFFFF"/>
            </a:solidFill>
            <a:ln w="9525" algn="ctr">
              <a:solidFill>
                <a:srgbClr val="B2B2B2"/>
              </a:solidFill>
              <a:miter lim="800000"/>
              <a:headEnd/>
              <a:tailEnd/>
            </a:ln>
          </p:spPr>
          <p:txBody>
            <a:bodyPr lIns="87275" tIns="43637" rIns="122400" bIns="43637" anchor="ctr"/>
            <a:lstStyle/>
            <a:p>
              <a:pPr marL="182563" indent="-182563" defTabSz="873125" fontAlgn="ctr">
                <a:spcBef>
                  <a:spcPct val="20000"/>
                </a:spcBef>
                <a:buFont typeface="Arial" charset="0"/>
                <a:buChar char="•"/>
                <a:tabLst>
                  <a:tab pos="4572000" algn="l"/>
                </a:tabLst>
              </a:pP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기존의 기술</a:t>
              </a:r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·</a:t>
              </a: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신용보증기금</a:t>
              </a:r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금융기관</a:t>
              </a:r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, </a:t>
              </a: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민간보증보험회사 등으로 분산되어 있던 위험을 흡수해야 하는 문제</a:t>
              </a:r>
              <a:endParaRPr lang="en-US" altLang="ko-KR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695" name="AutoShape 19"/>
            <p:cNvSpPr>
              <a:spLocks noChangeArrowheads="1"/>
            </p:cNvSpPr>
            <p:nvPr/>
          </p:nvSpPr>
          <p:spPr bwMode="auto">
            <a:xfrm>
              <a:off x="5076855" y="3514388"/>
              <a:ext cx="3946525" cy="1129058"/>
            </a:xfrm>
            <a:prstGeom prst="homePlate">
              <a:avLst>
                <a:gd name="adj" fmla="val 0"/>
              </a:avLst>
            </a:prstGeom>
            <a:solidFill>
              <a:srgbClr val="FFFFFF"/>
            </a:solidFill>
            <a:ln w="9525" algn="ctr">
              <a:solidFill>
                <a:srgbClr val="B2B2B2"/>
              </a:solidFill>
              <a:miter lim="800000"/>
              <a:headEnd/>
              <a:tailEnd/>
            </a:ln>
          </p:spPr>
          <p:txBody>
            <a:bodyPr lIns="87275" tIns="43637" rIns="122400" bIns="43637" anchor="ctr"/>
            <a:lstStyle/>
            <a:p>
              <a:pPr marL="182563" indent="-182563" defTabSz="873125" fontAlgn="ctr">
                <a:spcBef>
                  <a:spcPct val="20000"/>
                </a:spcBef>
                <a:buFont typeface="Arial" charset="0"/>
                <a:buChar char="•"/>
                <a:tabLst>
                  <a:tab pos="4572000" algn="l"/>
                </a:tabLst>
              </a:pPr>
              <a:endParaRPr lang="en-US" altLang="ko-KR">
                <a:latin typeface="맑은 고딕" pitchFamily="50" charset="-127"/>
                <a:ea typeface="맑은 고딕" pitchFamily="50" charset="-127"/>
              </a:endParaRPr>
            </a:p>
            <a:p>
              <a:pPr marL="182563" indent="-182563" defTabSz="873125" fontAlgn="ctr">
                <a:spcBef>
                  <a:spcPct val="20000"/>
                </a:spcBef>
                <a:buFont typeface="Arial" charset="0"/>
                <a:buChar char="•"/>
                <a:tabLst>
                  <a:tab pos="4572000" algn="l"/>
                </a:tabLst>
              </a:pPr>
              <a:endParaRPr lang="en-US" altLang="ko-KR">
                <a:latin typeface="맑은 고딕" pitchFamily="50" charset="-127"/>
                <a:ea typeface="맑은 고딕" pitchFamily="50" charset="-127"/>
              </a:endParaRPr>
            </a:p>
            <a:p>
              <a:pPr marL="182563" indent="-182563" defTabSz="873125" fontAlgn="ctr">
                <a:spcBef>
                  <a:spcPct val="20000"/>
                </a:spcBef>
                <a:buFont typeface="Arial" charset="0"/>
                <a:buChar char="•"/>
                <a:tabLst>
                  <a:tab pos="4572000" algn="l"/>
                </a:tabLst>
              </a:pP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콘텐츠산업의 불확실성으로 인한 위험의 측정 및 관리의 어려움이 예상되며 사업의 위험이 높음</a:t>
              </a:r>
            </a:p>
            <a:p>
              <a:pPr marL="182563" indent="-182563" defTabSz="873125" fontAlgn="ctr">
                <a:spcBef>
                  <a:spcPct val="20000"/>
                </a:spcBef>
                <a:buFont typeface="Arial" charset="0"/>
                <a:buChar char="•"/>
                <a:tabLst>
                  <a:tab pos="4572000" algn="l"/>
                </a:tabLst>
              </a:pP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기존 여러 금융기관들과의 중복 지원 문제 검토</a:t>
              </a:r>
            </a:p>
            <a:p>
              <a:pPr marL="182563" indent="-182563" defTabSz="873125" fontAlgn="ctr">
                <a:lnSpc>
                  <a:spcPct val="200000"/>
                </a:lnSpc>
                <a:spcBef>
                  <a:spcPct val="20000"/>
                </a:spcBef>
                <a:buFont typeface="Wingdings" pitchFamily="2" charset="2"/>
                <a:buAutoNum type="alphaLcPeriod"/>
                <a:tabLst>
                  <a:tab pos="4572000" algn="l"/>
                </a:tabLst>
              </a:pPr>
              <a:endParaRPr lang="ko-KR" altLang="en-US"/>
            </a:p>
          </p:txBody>
        </p:sp>
      </p:grp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7381875" y="136525"/>
            <a:ext cx="2217738" cy="290513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콘텐츠공제조합의</a:t>
            </a: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 필요성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  <p:sp>
        <p:nvSpPr>
          <p:cNvPr id="28679" name="AutoShape 8"/>
          <p:cNvSpPr>
            <a:spLocks noChangeArrowheads="1"/>
          </p:cNvSpPr>
          <p:nvPr/>
        </p:nvSpPr>
        <p:spPr bwMode="gray">
          <a:xfrm>
            <a:off x="290513" y="1774825"/>
            <a:ext cx="1971675" cy="285750"/>
          </a:xfrm>
          <a:prstGeom prst="bevel">
            <a:avLst>
              <a:gd name="adj" fmla="val 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대 </a:t>
            </a:r>
            <a:r>
              <a:rPr kumimoji="0" lang="en-US" altLang="ko-KR" sz="1400" b="0" u="sng">
                <a:solidFill>
                  <a:srgbClr val="6600CC"/>
                </a:solidFill>
                <a:ea typeface="HY견고딕" pitchFamily="18" charset="-127"/>
              </a:rPr>
              <a:t>• </a:t>
            </a: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내외 환경 분석</a:t>
            </a:r>
          </a:p>
        </p:txBody>
      </p:sp>
      <p:sp>
        <p:nvSpPr>
          <p:cNvPr id="28680" name="Rectangle 2"/>
          <p:cNvSpPr>
            <a:spLocks noChangeArrowheads="1"/>
          </p:cNvSpPr>
          <p:nvPr/>
        </p:nvSpPr>
        <p:spPr bwMode="auto">
          <a:xfrm>
            <a:off x="595313" y="2133600"/>
            <a:ext cx="1004887" cy="561975"/>
          </a:xfrm>
          <a:prstGeom prst="rect">
            <a:avLst/>
          </a:prstGeom>
          <a:gradFill rotWithShape="1">
            <a:gsLst>
              <a:gs pos="0">
                <a:srgbClr val="BCD9EB"/>
              </a:gs>
              <a:gs pos="50000">
                <a:srgbClr val="CCECFF"/>
              </a:gs>
              <a:gs pos="100000">
                <a:srgbClr val="BCD9EB"/>
              </a:gs>
            </a:gsLst>
            <a:lin ang="0" scaled="1"/>
          </a:gra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70000"/>
              </a:lnSpc>
              <a:buFont typeface="Wingdings" pitchFamily="2" charset="2"/>
              <a:buNone/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내부환경 분석</a:t>
            </a:r>
          </a:p>
        </p:txBody>
      </p:sp>
      <p:sp>
        <p:nvSpPr>
          <p:cNvPr id="28681" name="Rectangle 4"/>
          <p:cNvSpPr>
            <a:spLocks noChangeArrowheads="1"/>
          </p:cNvSpPr>
          <p:nvPr/>
        </p:nvSpPr>
        <p:spPr bwMode="auto">
          <a:xfrm>
            <a:off x="1881188" y="2133600"/>
            <a:ext cx="7473950" cy="571500"/>
          </a:xfrm>
          <a:prstGeom prst="rect">
            <a:avLst/>
          </a:prstGeom>
          <a:solidFill>
            <a:srgbClr val="CCECFF"/>
          </a:solidFill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marL="107950" indent="-107950">
              <a:lnSpc>
                <a:spcPct val="110000"/>
              </a:lnSpc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시장실패로 인해 창의적인 영세한 콘텐츠사업자들에  대한 지원이 부족함 </a:t>
            </a:r>
          </a:p>
          <a:p>
            <a:pPr marL="107950" indent="-107950">
              <a:lnSpc>
                <a:spcPct val="110000"/>
              </a:lnSpc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문화콘텐츠산업에 대한 모태펀드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글로벌 펀드 등 정부의 금융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•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 투자 지원제도가 존재하고 있으나 제한적이고 불충분함</a:t>
            </a:r>
            <a:endParaRPr lang="en-US" altLang="ko-KR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682" name="Rectangle 2"/>
          <p:cNvSpPr>
            <a:spLocks noChangeArrowheads="1"/>
          </p:cNvSpPr>
          <p:nvPr/>
        </p:nvSpPr>
        <p:spPr bwMode="auto">
          <a:xfrm>
            <a:off x="595313" y="2857500"/>
            <a:ext cx="1004887" cy="561975"/>
          </a:xfrm>
          <a:prstGeom prst="rect">
            <a:avLst/>
          </a:prstGeom>
          <a:gradFill rotWithShape="1">
            <a:gsLst>
              <a:gs pos="0">
                <a:srgbClr val="BCD9EB"/>
              </a:gs>
              <a:gs pos="50000">
                <a:srgbClr val="CCECFF"/>
              </a:gs>
              <a:gs pos="100000">
                <a:srgbClr val="BCD9EB"/>
              </a:gs>
            </a:gsLst>
            <a:lin ang="0" scaled="1"/>
          </a:gra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70000"/>
              </a:lnSpc>
              <a:buFont typeface="Wingdings" pitchFamily="2" charset="2"/>
              <a:buNone/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외부환경 분석</a:t>
            </a:r>
          </a:p>
        </p:txBody>
      </p:sp>
      <p:sp>
        <p:nvSpPr>
          <p:cNvPr id="28683" name="Rectangle 4"/>
          <p:cNvSpPr>
            <a:spLocks noChangeArrowheads="1"/>
          </p:cNvSpPr>
          <p:nvPr/>
        </p:nvSpPr>
        <p:spPr bwMode="auto">
          <a:xfrm>
            <a:off x="1881188" y="2847975"/>
            <a:ext cx="7473950" cy="571500"/>
          </a:xfrm>
          <a:prstGeom prst="rect">
            <a:avLst/>
          </a:prstGeom>
          <a:solidFill>
            <a:srgbClr val="CCECFF"/>
          </a:solidFill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marL="107950" indent="-107950">
              <a:lnSpc>
                <a:spcPct val="110000"/>
              </a:lnSpc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콘텐츠산업은 정부가 지정한 신성장동력산업 중 고부가가치서비스산업으로 지정됨</a:t>
            </a:r>
            <a:endParaRPr lang="en-US" altLang="ko-KR" b="0">
              <a:latin typeface="맑은 고딕" pitchFamily="50" charset="-127"/>
              <a:ea typeface="맑은 고딕" pitchFamily="50" charset="-127"/>
            </a:endParaRPr>
          </a:p>
          <a:p>
            <a:pPr marL="107950" indent="-107950">
              <a:lnSpc>
                <a:spcPct val="110000"/>
              </a:lnSpc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콘텐츠산업은 동방성장개념의 가치에도 부합하는 등 그 성장과 발전을 위한 정책적 기반을 가지고 있음</a:t>
            </a:r>
          </a:p>
        </p:txBody>
      </p:sp>
      <p:sp>
        <p:nvSpPr>
          <p:cNvPr id="28684" name="AutoShape 8"/>
          <p:cNvSpPr>
            <a:spLocks noChangeArrowheads="1"/>
          </p:cNvSpPr>
          <p:nvPr/>
        </p:nvSpPr>
        <p:spPr bwMode="gray">
          <a:xfrm>
            <a:off x="290513" y="620713"/>
            <a:ext cx="2168525" cy="285750"/>
          </a:xfrm>
          <a:prstGeom prst="bevel">
            <a:avLst>
              <a:gd name="adj" fmla="val 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공제조합의 기본 개념</a:t>
            </a:r>
          </a:p>
        </p:txBody>
      </p:sp>
      <p:sp>
        <p:nvSpPr>
          <p:cNvPr id="28685" name="AutoShape 7"/>
          <p:cNvSpPr>
            <a:spLocks noChangeArrowheads="1"/>
          </p:cNvSpPr>
          <p:nvPr/>
        </p:nvSpPr>
        <p:spPr bwMode="gray">
          <a:xfrm>
            <a:off x="633413" y="1071563"/>
            <a:ext cx="8748712" cy="504825"/>
          </a:xfrm>
          <a:prstGeom prst="bevel">
            <a:avLst>
              <a:gd name="adj" fmla="val 5755"/>
            </a:avLst>
          </a:prstGeom>
          <a:solidFill>
            <a:srgbClr val="307388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171450" indent="-171450">
              <a:spcBef>
                <a:spcPct val="20000"/>
              </a:spcBef>
              <a:buFont typeface="Wingdings" pitchFamily="2" charset="2"/>
              <a:buChar char="§"/>
            </a:pP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구성원인 조합원이 공동으로 일정한 부담금</a:t>
            </a:r>
            <a:r>
              <a:rPr lang="en-US" altLang="ko-KR" sz="1100" b="0" baseline="30000"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을 모아 조합원 가운데 일정한 공제사유가 발생하였을 때 공동으로 조성한 재산을 운용    하여 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자금대여 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보증 및 투자를 하는 공제사업을 운영하는 조직체를 말함</a:t>
            </a:r>
            <a:endParaRPr lang="en-US" altLang="ko-KR" sz="11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686" name="TextBox 41"/>
          <p:cNvSpPr txBox="1">
            <a:spLocks noChangeArrowheads="1"/>
          </p:cNvSpPr>
          <p:nvPr/>
        </p:nvSpPr>
        <p:spPr bwMode="auto">
          <a:xfrm>
            <a:off x="7310438" y="1530350"/>
            <a:ext cx="26431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ko-KR" sz="900">
                <a:latin typeface="맑은 고딕" pitchFamily="50" charset="-127"/>
                <a:ea typeface="맑은 고딕" pitchFamily="50" charset="-127"/>
              </a:rPr>
              <a:t>* </a:t>
            </a:r>
            <a:r>
              <a:rPr lang="ko-KR" altLang="en-US" sz="900">
                <a:latin typeface="맑은 고딕" pitchFamily="50" charset="-127"/>
                <a:ea typeface="맑은 고딕" pitchFamily="50" charset="-127"/>
              </a:rPr>
              <a:t>출자금</a:t>
            </a:r>
            <a:r>
              <a:rPr lang="en-US" altLang="ko-KR" sz="9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900">
                <a:latin typeface="맑은 고딕" pitchFamily="50" charset="-127"/>
                <a:ea typeface="맑은 고딕" pitchFamily="50" charset="-127"/>
              </a:rPr>
              <a:t>출연금</a:t>
            </a:r>
            <a:r>
              <a:rPr lang="en-US" altLang="ko-KR" sz="9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900">
                <a:latin typeface="맑은 고딕" pitchFamily="50" charset="-127"/>
                <a:ea typeface="맑은 고딕" pitchFamily="50" charset="-127"/>
              </a:rPr>
              <a:t>부금</a:t>
            </a:r>
            <a:r>
              <a:rPr lang="en-US" altLang="ko-KR" sz="9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900">
                <a:latin typeface="맑은 고딕" pitchFamily="50" charset="-127"/>
                <a:ea typeface="맑은 고딕" pitchFamily="50" charset="-127"/>
              </a:rPr>
              <a:t>기금</a:t>
            </a:r>
            <a:r>
              <a:rPr lang="en-US" altLang="ko-KR" sz="9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900">
                <a:latin typeface="맑은 고딕" pitchFamily="50" charset="-127"/>
                <a:ea typeface="맑은 고딕" pitchFamily="50" charset="-127"/>
              </a:rPr>
              <a:t>예탁금 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C522DDDD-B80A-4BD0-83BA-C900D8328F5F}" type="slidenum">
              <a:rPr lang="en-US" altLang="ko-KR" smtClean="0">
                <a:latin typeface="Arial" charset="0"/>
                <a:ea typeface="굴림" charset="-127"/>
              </a:rPr>
              <a:pPr/>
              <a:t>12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30722" name="AutoShape 8"/>
          <p:cNvSpPr>
            <a:spLocks noChangeArrowheads="1"/>
          </p:cNvSpPr>
          <p:nvPr/>
        </p:nvSpPr>
        <p:spPr bwMode="gray">
          <a:xfrm>
            <a:off x="290513" y="620713"/>
            <a:ext cx="3475037" cy="285750"/>
          </a:xfrm>
          <a:prstGeom prst="bevel">
            <a:avLst>
              <a:gd name="adj" fmla="val 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콘텐츠공제조합 수요조사 주요 시사점</a:t>
            </a:r>
          </a:p>
        </p:txBody>
      </p:sp>
      <p:sp>
        <p:nvSpPr>
          <p:cNvPr id="30723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3095625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1.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콘텐츠공제조합의 필요성 </a:t>
            </a:r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(2)</a:t>
            </a:r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595313" y="2857500"/>
            <a:ext cx="1004887" cy="561975"/>
          </a:xfrm>
          <a:prstGeom prst="rect">
            <a:avLst/>
          </a:prstGeom>
          <a:gradFill rotWithShape="1">
            <a:gsLst>
              <a:gs pos="0">
                <a:srgbClr val="BCD9EB"/>
              </a:gs>
              <a:gs pos="50000">
                <a:srgbClr val="CCECFF"/>
              </a:gs>
              <a:gs pos="100000">
                <a:srgbClr val="BCD9EB"/>
              </a:gs>
            </a:gsLst>
            <a:lin ang="0" scaled="1"/>
          </a:gra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70000"/>
              </a:lnSpc>
              <a:buFont typeface="Wingdings" pitchFamily="2" charset="2"/>
              <a:buNone/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공제조합 가입에</a:t>
            </a:r>
            <a:endParaRPr lang="en-US" altLang="ko-KR">
              <a:latin typeface="맑은 고딕" pitchFamily="50" charset="-127"/>
              <a:ea typeface="맑은 고딕" pitchFamily="50" charset="-127"/>
            </a:endParaRPr>
          </a:p>
          <a:p>
            <a:pPr algn="ctr">
              <a:lnSpc>
                <a:spcPct val="170000"/>
              </a:lnSpc>
              <a:buFont typeface="Wingdings" pitchFamily="2" charset="2"/>
              <a:buNone/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대한 의사결정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1881188" y="2857500"/>
            <a:ext cx="7473950" cy="571500"/>
          </a:xfrm>
          <a:prstGeom prst="rect">
            <a:avLst/>
          </a:prstGeom>
          <a:solidFill>
            <a:srgbClr val="CCECFF"/>
          </a:solidFill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marL="107950" indent="-107950">
              <a:lnSpc>
                <a:spcPct val="110000"/>
              </a:lnSpc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대부분 긍정적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(93.5%)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으로 가입여부를 생각하고 있으며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 필요한 경우에 가입하겠다는 기업체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(50.2%)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가 가장 많았고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상품 등을 고려하여 가입하겠다는 기업체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(36.3%)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가 차순위임 </a:t>
            </a:r>
            <a:endParaRPr lang="en-US" altLang="ko-KR" b="0">
              <a:latin typeface="맑은 고딕" pitchFamily="50" charset="-127"/>
              <a:ea typeface="맑은 고딕" pitchFamily="50" charset="-127"/>
            </a:endParaRPr>
          </a:p>
          <a:p>
            <a:pPr marL="107950" indent="-107950">
              <a:lnSpc>
                <a:spcPct val="110000"/>
              </a:lnSpc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따라서 공제조합 설립시 조합원의 긍정적인 가입이 기대되며 국내 콘텐츠산업의 특성을 반영한 상품의 설계가 중요함 </a:t>
            </a:r>
          </a:p>
        </p:txBody>
      </p:sp>
      <p:graphicFrame>
        <p:nvGraphicFramePr>
          <p:cNvPr id="19" name="차트 18"/>
          <p:cNvGraphicFramePr/>
          <p:nvPr/>
        </p:nvGraphicFramePr>
        <p:xfrm>
          <a:off x="4667248" y="4143380"/>
          <a:ext cx="4857784" cy="200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직사각형 6"/>
          <p:cNvSpPr>
            <a:spLocks noChangeArrowheads="1"/>
          </p:cNvSpPr>
          <p:nvPr/>
        </p:nvSpPr>
        <p:spPr bwMode="auto">
          <a:xfrm>
            <a:off x="3309938" y="3570288"/>
            <a:ext cx="30003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latinLnBrk="0" hangingPunct="0">
              <a:lnSpc>
                <a:spcPct val="220000"/>
              </a:lnSpc>
              <a:buFont typeface="Wingdings" pitchFamily="2" charset="2"/>
              <a:buNone/>
              <a:defRPr/>
            </a:pPr>
            <a:r>
              <a:rPr lang="en-US" altLang="ko-KR" dirty="0">
                <a:solidFill>
                  <a:schemeClr val="accent6"/>
                </a:solidFill>
                <a:latin typeface="Arial" pitchFamily="34" charset="0"/>
                <a:cs typeface="+mn-cs"/>
              </a:rPr>
              <a:t>&lt; </a:t>
            </a:r>
            <a:r>
              <a:rPr lang="ko-KR" altLang="en-US" dirty="0" err="1">
                <a:solidFill>
                  <a:schemeClr val="accent6"/>
                </a:solidFill>
                <a:latin typeface="Arial" pitchFamily="34" charset="0"/>
                <a:cs typeface="+mn-cs"/>
              </a:rPr>
              <a:t>콘텐츠공제조합</a:t>
            </a:r>
            <a:r>
              <a:rPr lang="ko-KR" altLang="en-US" dirty="0">
                <a:solidFill>
                  <a:schemeClr val="accent6"/>
                </a:solidFill>
                <a:latin typeface="Arial" pitchFamily="34" charset="0"/>
                <a:cs typeface="+mn-cs"/>
              </a:rPr>
              <a:t>  수요조사  주요결과 </a:t>
            </a:r>
            <a:r>
              <a:rPr lang="en-US" altLang="ko-KR" dirty="0">
                <a:solidFill>
                  <a:schemeClr val="accent6"/>
                </a:solidFill>
                <a:latin typeface="Arial" pitchFamily="34" charset="0"/>
                <a:cs typeface="+mn-cs"/>
              </a:rPr>
              <a:t>&gt;</a:t>
            </a:r>
            <a:endParaRPr lang="ko-KR" altLang="en-US" dirty="0">
              <a:solidFill>
                <a:schemeClr val="accent6"/>
              </a:solidFill>
              <a:latin typeface="Arial" pitchFamily="34" charset="0"/>
              <a:cs typeface="+mn-cs"/>
            </a:endParaRPr>
          </a:p>
        </p:txBody>
      </p:sp>
      <p:sp>
        <p:nvSpPr>
          <p:cNvPr id="30728" name="Rectangle 2"/>
          <p:cNvSpPr>
            <a:spLocks noChangeArrowheads="1"/>
          </p:cNvSpPr>
          <p:nvPr/>
        </p:nvSpPr>
        <p:spPr bwMode="auto">
          <a:xfrm>
            <a:off x="595313" y="1214438"/>
            <a:ext cx="1004887" cy="561975"/>
          </a:xfrm>
          <a:prstGeom prst="rect">
            <a:avLst/>
          </a:prstGeom>
          <a:gradFill rotWithShape="1">
            <a:gsLst>
              <a:gs pos="0">
                <a:srgbClr val="BCD9EB"/>
              </a:gs>
              <a:gs pos="50000">
                <a:srgbClr val="CCECFF"/>
              </a:gs>
              <a:gs pos="100000">
                <a:srgbClr val="BCD9EB"/>
              </a:gs>
            </a:gsLst>
            <a:lin ang="0" scaled="1"/>
          </a:gra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70000"/>
              </a:lnSpc>
              <a:buFont typeface="Wingdings" pitchFamily="2" charset="2"/>
              <a:buNone/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콘텐츠산업</a:t>
            </a:r>
            <a:endParaRPr lang="en-US" altLang="ko-KR">
              <a:latin typeface="맑은 고딕" pitchFamily="50" charset="-127"/>
              <a:ea typeface="맑은 고딕" pitchFamily="50" charset="-127"/>
            </a:endParaRPr>
          </a:p>
          <a:p>
            <a:pPr algn="ctr">
              <a:lnSpc>
                <a:spcPct val="170000"/>
              </a:lnSpc>
              <a:buFont typeface="Wingdings" pitchFamily="2" charset="2"/>
              <a:buNone/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자금수요 현황</a:t>
            </a:r>
            <a:endParaRPr lang="en-US" altLang="ko-KR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729" name="Rectangle 4"/>
          <p:cNvSpPr>
            <a:spLocks noChangeArrowheads="1"/>
          </p:cNvSpPr>
          <p:nvPr/>
        </p:nvSpPr>
        <p:spPr bwMode="auto">
          <a:xfrm>
            <a:off x="1881188" y="1214438"/>
            <a:ext cx="7473950" cy="571500"/>
          </a:xfrm>
          <a:prstGeom prst="rect">
            <a:avLst/>
          </a:prstGeom>
          <a:solidFill>
            <a:srgbClr val="CCECFF"/>
          </a:solidFill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marL="107950" indent="-107950">
              <a:lnSpc>
                <a:spcPct val="110000"/>
              </a:lnSpc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콘텐츠산업을 영위하면서 가장 문제되는 부분은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콘텐츠 개발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제작하기 위한 자금조달의 어려움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”(66.7%)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이며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제작을 위한   자금 확보가 가장 문제되는 시기는 콘텐츠 초기 개발 및 계약 단계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(41.2%)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임 </a:t>
            </a:r>
          </a:p>
        </p:txBody>
      </p:sp>
      <p:sp>
        <p:nvSpPr>
          <p:cNvPr id="30730" name="Rectangle 2"/>
          <p:cNvSpPr>
            <a:spLocks noChangeArrowheads="1"/>
          </p:cNvSpPr>
          <p:nvPr/>
        </p:nvSpPr>
        <p:spPr bwMode="auto">
          <a:xfrm>
            <a:off x="595313" y="2000250"/>
            <a:ext cx="1004887" cy="561975"/>
          </a:xfrm>
          <a:prstGeom prst="rect">
            <a:avLst/>
          </a:prstGeom>
          <a:gradFill rotWithShape="1">
            <a:gsLst>
              <a:gs pos="0">
                <a:srgbClr val="BCD9EB"/>
              </a:gs>
              <a:gs pos="50000">
                <a:srgbClr val="CCECFF"/>
              </a:gs>
              <a:gs pos="100000">
                <a:srgbClr val="BCD9EB"/>
              </a:gs>
            </a:gsLst>
            <a:lin ang="0" scaled="1"/>
          </a:gra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70000"/>
              </a:lnSpc>
              <a:buFont typeface="Wingdings" pitchFamily="2" charset="2"/>
              <a:buNone/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정책금융 </a:t>
            </a:r>
            <a:endParaRPr lang="en-US" altLang="ko-KR">
              <a:latin typeface="맑은 고딕" pitchFamily="50" charset="-127"/>
              <a:ea typeface="맑은 고딕" pitchFamily="50" charset="-127"/>
            </a:endParaRPr>
          </a:p>
          <a:p>
            <a:pPr algn="ctr">
              <a:lnSpc>
                <a:spcPct val="170000"/>
              </a:lnSpc>
              <a:buFont typeface="Wingdings" pitchFamily="2" charset="2"/>
              <a:buNone/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이용상 어려움</a:t>
            </a:r>
          </a:p>
        </p:txBody>
      </p:sp>
      <p:sp>
        <p:nvSpPr>
          <p:cNvPr id="30731" name="Rectangle 4"/>
          <p:cNvSpPr>
            <a:spLocks noChangeArrowheads="1"/>
          </p:cNvSpPr>
          <p:nvPr/>
        </p:nvSpPr>
        <p:spPr bwMode="auto">
          <a:xfrm>
            <a:off x="1881188" y="2000250"/>
            <a:ext cx="7473950" cy="571500"/>
          </a:xfrm>
          <a:prstGeom prst="rect">
            <a:avLst/>
          </a:prstGeom>
          <a:solidFill>
            <a:srgbClr val="CCECFF"/>
          </a:solidFill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marL="107950" indent="-107950">
              <a:lnSpc>
                <a:spcPct val="110000"/>
              </a:lnSpc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정부의 정책금융과 은행 등 금융기관 이용시 문제되는 점으로 담보력 부족으로 자금확보가 어려움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(43.9%),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서류작성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준비 등 심사절차를 통과하기 위한 전제조건이 과도함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(28.4%)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이 차순위임</a:t>
            </a: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381875" y="136525"/>
            <a:ext cx="2217738" cy="290513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콘텐츠공제조합의</a:t>
            </a: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 필요성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  <p:graphicFrame>
        <p:nvGraphicFramePr>
          <p:cNvPr id="16" name="차트 15"/>
          <p:cNvGraphicFramePr>
            <a:graphicFrameLocks/>
          </p:cNvGraphicFramePr>
          <p:nvPr/>
        </p:nvGraphicFramePr>
        <p:xfrm>
          <a:off x="238092" y="4214818"/>
          <a:ext cx="4595810" cy="2028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1FAD653B-083A-4FE6-BD6B-8E0B4F0AC74F}" type="slidenum">
              <a:rPr lang="en-US" altLang="ko-KR" smtClean="0">
                <a:latin typeface="Arial" charset="0"/>
                <a:ea typeface="굴림" charset="-127"/>
              </a:rPr>
              <a:pPr/>
              <a:t>13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32770" name="AutoShape 8"/>
          <p:cNvSpPr>
            <a:spLocks noChangeArrowheads="1"/>
          </p:cNvSpPr>
          <p:nvPr/>
        </p:nvSpPr>
        <p:spPr bwMode="gray">
          <a:xfrm>
            <a:off x="290513" y="620713"/>
            <a:ext cx="3475037" cy="285750"/>
          </a:xfrm>
          <a:prstGeom prst="bevel">
            <a:avLst>
              <a:gd name="adj" fmla="val 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콘텐츠공제조합 수요조사 주요 시사점</a:t>
            </a:r>
          </a:p>
        </p:txBody>
      </p:sp>
      <p:sp>
        <p:nvSpPr>
          <p:cNvPr id="32771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3095625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1.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콘텐츠공제조합의 필요성 </a:t>
            </a:r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(2)</a:t>
            </a:r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595313" y="2857500"/>
            <a:ext cx="1004887" cy="561975"/>
          </a:xfrm>
          <a:prstGeom prst="rect">
            <a:avLst/>
          </a:prstGeom>
          <a:gradFill rotWithShape="1">
            <a:gsLst>
              <a:gs pos="0">
                <a:srgbClr val="BCD9EB"/>
              </a:gs>
              <a:gs pos="50000">
                <a:srgbClr val="CCECFF"/>
              </a:gs>
              <a:gs pos="100000">
                <a:srgbClr val="BCD9EB"/>
              </a:gs>
            </a:gsLst>
            <a:lin ang="0" scaled="1"/>
          </a:gra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70000"/>
              </a:lnSpc>
              <a:buFont typeface="Wingdings" pitchFamily="2" charset="2"/>
              <a:buNone/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공제조합 가입에</a:t>
            </a:r>
            <a:endParaRPr lang="en-US" altLang="ko-KR">
              <a:latin typeface="맑은 고딕" pitchFamily="50" charset="-127"/>
              <a:ea typeface="맑은 고딕" pitchFamily="50" charset="-127"/>
            </a:endParaRPr>
          </a:p>
          <a:p>
            <a:pPr algn="ctr">
              <a:lnSpc>
                <a:spcPct val="170000"/>
              </a:lnSpc>
              <a:buFont typeface="Wingdings" pitchFamily="2" charset="2"/>
              <a:buNone/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대한 의사결정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1881188" y="2857500"/>
            <a:ext cx="7473950" cy="571500"/>
          </a:xfrm>
          <a:prstGeom prst="rect">
            <a:avLst/>
          </a:prstGeom>
          <a:solidFill>
            <a:srgbClr val="CCECFF"/>
          </a:solidFill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marL="107950" indent="-107950">
              <a:lnSpc>
                <a:spcPct val="110000"/>
              </a:lnSpc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대부분 긍정적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(93.5%)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으로 가입여부를 생각하고 있으며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 필요한 경우에 가입하겠다는 기업체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(50.2%)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가 가장 많았고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상품 등을 고려하여 가입하겠다는 기업체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(36.3%)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가 차순위임 </a:t>
            </a:r>
            <a:endParaRPr lang="en-US" altLang="ko-KR" b="0">
              <a:latin typeface="맑은 고딕" pitchFamily="50" charset="-127"/>
              <a:ea typeface="맑은 고딕" pitchFamily="50" charset="-127"/>
            </a:endParaRPr>
          </a:p>
          <a:p>
            <a:pPr marL="107950" indent="-107950">
              <a:lnSpc>
                <a:spcPct val="110000"/>
              </a:lnSpc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따라서 공제조합 설립시 조합원의 긍정적인 가입이 기대되며 국내 콘텐츠산업의 특성을 반영한 상품의 설계가 중요함 </a:t>
            </a:r>
          </a:p>
        </p:txBody>
      </p:sp>
      <p:graphicFrame>
        <p:nvGraphicFramePr>
          <p:cNvPr id="19" name="차트 18"/>
          <p:cNvGraphicFramePr/>
          <p:nvPr/>
        </p:nvGraphicFramePr>
        <p:xfrm>
          <a:off x="4667248" y="4143380"/>
          <a:ext cx="4857784" cy="200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직사각형 6"/>
          <p:cNvSpPr>
            <a:spLocks noChangeArrowheads="1"/>
          </p:cNvSpPr>
          <p:nvPr/>
        </p:nvSpPr>
        <p:spPr bwMode="auto">
          <a:xfrm>
            <a:off x="3309938" y="3570288"/>
            <a:ext cx="30003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latinLnBrk="0" hangingPunct="0">
              <a:lnSpc>
                <a:spcPct val="220000"/>
              </a:lnSpc>
              <a:buFont typeface="Wingdings" pitchFamily="2" charset="2"/>
              <a:buNone/>
              <a:defRPr/>
            </a:pPr>
            <a:r>
              <a:rPr lang="en-US" altLang="ko-KR" dirty="0">
                <a:solidFill>
                  <a:schemeClr val="accent6"/>
                </a:solidFill>
                <a:latin typeface="Arial" pitchFamily="34" charset="0"/>
                <a:cs typeface="+mn-cs"/>
              </a:rPr>
              <a:t>&lt; </a:t>
            </a:r>
            <a:r>
              <a:rPr lang="ko-KR" altLang="en-US" dirty="0" err="1">
                <a:solidFill>
                  <a:schemeClr val="accent6"/>
                </a:solidFill>
                <a:latin typeface="Arial" pitchFamily="34" charset="0"/>
                <a:cs typeface="+mn-cs"/>
              </a:rPr>
              <a:t>콘텐츠공제조합</a:t>
            </a:r>
            <a:r>
              <a:rPr lang="ko-KR" altLang="en-US" dirty="0">
                <a:solidFill>
                  <a:schemeClr val="accent6"/>
                </a:solidFill>
                <a:latin typeface="Arial" pitchFamily="34" charset="0"/>
                <a:cs typeface="+mn-cs"/>
              </a:rPr>
              <a:t>  수요조사  주요결과 </a:t>
            </a:r>
            <a:r>
              <a:rPr lang="en-US" altLang="ko-KR" dirty="0">
                <a:solidFill>
                  <a:schemeClr val="accent6"/>
                </a:solidFill>
                <a:latin typeface="Arial" pitchFamily="34" charset="0"/>
                <a:cs typeface="+mn-cs"/>
              </a:rPr>
              <a:t>&gt;</a:t>
            </a:r>
            <a:endParaRPr lang="ko-KR" altLang="en-US" dirty="0">
              <a:solidFill>
                <a:schemeClr val="accent6"/>
              </a:solidFill>
              <a:latin typeface="Arial" pitchFamily="34" charset="0"/>
              <a:cs typeface="+mn-cs"/>
            </a:endParaRPr>
          </a:p>
        </p:txBody>
      </p:sp>
      <p:sp>
        <p:nvSpPr>
          <p:cNvPr id="32776" name="Rectangle 2"/>
          <p:cNvSpPr>
            <a:spLocks noChangeArrowheads="1"/>
          </p:cNvSpPr>
          <p:nvPr/>
        </p:nvSpPr>
        <p:spPr bwMode="auto">
          <a:xfrm>
            <a:off x="595313" y="1214438"/>
            <a:ext cx="1004887" cy="561975"/>
          </a:xfrm>
          <a:prstGeom prst="rect">
            <a:avLst/>
          </a:prstGeom>
          <a:gradFill rotWithShape="1">
            <a:gsLst>
              <a:gs pos="0">
                <a:srgbClr val="BCD9EB"/>
              </a:gs>
              <a:gs pos="50000">
                <a:srgbClr val="CCECFF"/>
              </a:gs>
              <a:gs pos="100000">
                <a:srgbClr val="BCD9EB"/>
              </a:gs>
            </a:gsLst>
            <a:lin ang="0" scaled="1"/>
          </a:gra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70000"/>
              </a:lnSpc>
              <a:buFont typeface="Wingdings" pitchFamily="2" charset="2"/>
              <a:buNone/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콘텐츠산업</a:t>
            </a:r>
            <a:endParaRPr lang="en-US" altLang="ko-KR">
              <a:latin typeface="맑은 고딕" pitchFamily="50" charset="-127"/>
              <a:ea typeface="맑은 고딕" pitchFamily="50" charset="-127"/>
            </a:endParaRPr>
          </a:p>
          <a:p>
            <a:pPr algn="ctr">
              <a:lnSpc>
                <a:spcPct val="170000"/>
              </a:lnSpc>
              <a:buFont typeface="Wingdings" pitchFamily="2" charset="2"/>
              <a:buNone/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자금수요 현황</a:t>
            </a:r>
            <a:endParaRPr lang="en-US" altLang="ko-KR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777" name="Rectangle 4"/>
          <p:cNvSpPr>
            <a:spLocks noChangeArrowheads="1"/>
          </p:cNvSpPr>
          <p:nvPr/>
        </p:nvSpPr>
        <p:spPr bwMode="auto">
          <a:xfrm>
            <a:off x="1881188" y="1214438"/>
            <a:ext cx="7473950" cy="571500"/>
          </a:xfrm>
          <a:prstGeom prst="rect">
            <a:avLst/>
          </a:prstGeom>
          <a:solidFill>
            <a:srgbClr val="CCECFF"/>
          </a:solidFill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marL="107950" indent="-107950">
              <a:lnSpc>
                <a:spcPct val="110000"/>
              </a:lnSpc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콘텐츠산업을 영위하면서 가장 문제되는 부분은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콘텐츠 개발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제작하기 위한 자금조달의 어려움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”(66.7%)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이며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제작을 위한   자금 확보가 가장 문제되는 시기는 콘텐츠 초기 개발 및 계약 단계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(41.2%)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임 </a:t>
            </a:r>
          </a:p>
        </p:txBody>
      </p:sp>
      <p:sp>
        <p:nvSpPr>
          <p:cNvPr id="32778" name="Rectangle 2"/>
          <p:cNvSpPr>
            <a:spLocks noChangeArrowheads="1"/>
          </p:cNvSpPr>
          <p:nvPr/>
        </p:nvSpPr>
        <p:spPr bwMode="auto">
          <a:xfrm>
            <a:off x="595313" y="2000250"/>
            <a:ext cx="1004887" cy="561975"/>
          </a:xfrm>
          <a:prstGeom prst="rect">
            <a:avLst/>
          </a:prstGeom>
          <a:gradFill rotWithShape="1">
            <a:gsLst>
              <a:gs pos="0">
                <a:srgbClr val="BCD9EB"/>
              </a:gs>
              <a:gs pos="50000">
                <a:srgbClr val="CCECFF"/>
              </a:gs>
              <a:gs pos="100000">
                <a:srgbClr val="BCD9EB"/>
              </a:gs>
            </a:gsLst>
            <a:lin ang="0" scaled="1"/>
          </a:gra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70000"/>
              </a:lnSpc>
              <a:buFont typeface="Wingdings" pitchFamily="2" charset="2"/>
              <a:buNone/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정책금융 </a:t>
            </a:r>
            <a:endParaRPr lang="en-US" altLang="ko-KR">
              <a:latin typeface="맑은 고딕" pitchFamily="50" charset="-127"/>
              <a:ea typeface="맑은 고딕" pitchFamily="50" charset="-127"/>
            </a:endParaRPr>
          </a:p>
          <a:p>
            <a:pPr algn="ctr">
              <a:lnSpc>
                <a:spcPct val="170000"/>
              </a:lnSpc>
              <a:buFont typeface="Wingdings" pitchFamily="2" charset="2"/>
              <a:buNone/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이용상 어려움</a:t>
            </a:r>
          </a:p>
        </p:txBody>
      </p:sp>
      <p:sp>
        <p:nvSpPr>
          <p:cNvPr id="32779" name="Rectangle 4"/>
          <p:cNvSpPr>
            <a:spLocks noChangeArrowheads="1"/>
          </p:cNvSpPr>
          <p:nvPr/>
        </p:nvSpPr>
        <p:spPr bwMode="auto">
          <a:xfrm>
            <a:off x="1881188" y="2000250"/>
            <a:ext cx="7473950" cy="571500"/>
          </a:xfrm>
          <a:prstGeom prst="rect">
            <a:avLst/>
          </a:prstGeom>
          <a:solidFill>
            <a:srgbClr val="CCECFF"/>
          </a:solidFill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marL="107950" indent="-107950">
              <a:lnSpc>
                <a:spcPct val="110000"/>
              </a:lnSpc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정부의 정책금융과 은행 등 금융기관 이용시 문제되는 점으로 담보력 부족으로 자금확보가 어려움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(43.9%),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서류작성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준비 등 심사절차를 통과하기 위한 전제조건이 과도함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(28.4%)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이 차순위임</a:t>
            </a: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381875" y="136525"/>
            <a:ext cx="2217738" cy="290513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콘텐츠공제조합의</a:t>
            </a: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 필요성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  <p:graphicFrame>
        <p:nvGraphicFramePr>
          <p:cNvPr id="16" name="차트 15"/>
          <p:cNvGraphicFramePr>
            <a:graphicFrameLocks/>
          </p:cNvGraphicFramePr>
          <p:nvPr/>
        </p:nvGraphicFramePr>
        <p:xfrm>
          <a:off x="238092" y="4214818"/>
          <a:ext cx="4595810" cy="2028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ChangeArrowheads="1"/>
          </p:cNvSpPr>
          <p:nvPr/>
        </p:nvSpPr>
        <p:spPr bwMode="auto">
          <a:xfrm>
            <a:off x="0" y="2133600"/>
            <a:ext cx="9906000" cy="2447925"/>
          </a:xfrm>
          <a:prstGeom prst="rect">
            <a:avLst/>
          </a:prstGeom>
          <a:solidFill>
            <a:srgbClr val="E5E5FF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marL="179388" indent="-179388" algn="ctr" defTabSz="873125">
              <a:lnSpc>
                <a:spcPct val="14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ko-KR" sz="2800" b="0">
                <a:solidFill>
                  <a:srgbClr val="000099"/>
                </a:solidFill>
                <a:latin typeface="바탕" pitchFamily="18" charset="-127"/>
                <a:ea typeface="바탕" pitchFamily="18" charset="-127"/>
              </a:rPr>
              <a:t>Ⅳ.</a:t>
            </a:r>
            <a:r>
              <a:rPr lang="en-US" altLang="ko-KR" sz="2800" b="0">
                <a:solidFill>
                  <a:srgbClr val="000099"/>
                </a:solidFill>
                <a:latin typeface="돋움" pitchFamily="50" charset="-127"/>
              </a:rPr>
              <a:t> </a:t>
            </a:r>
            <a:r>
              <a:rPr lang="ko-KR" altLang="en-US" sz="2800" b="0">
                <a:solidFill>
                  <a:srgbClr val="000099"/>
                </a:solidFill>
                <a:latin typeface="HY견고딕" pitchFamily="18" charset="-127"/>
                <a:ea typeface="HY견고딕" pitchFamily="18" charset="-127"/>
              </a:rPr>
              <a:t>콘텐츠공제조합 설립방안</a:t>
            </a:r>
            <a:endParaRPr lang="en-US" altLang="ko-KR" sz="2800" b="0">
              <a:solidFill>
                <a:srgbClr val="000099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68FC909C-C7CB-439A-B0E0-34D1706CFBAA}" type="slidenum">
              <a:rPr lang="en-US" altLang="ko-KR" smtClean="0">
                <a:latin typeface="Arial" charset="0"/>
                <a:ea typeface="굴림" charset="-127"/>
              </a:rPr>
              <a:pPr/>
              <a:t>15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36866" name="AutoShape 8"/>
          <p:cNvSpPr>
            <a:spLocks noChangeArrowheads="1"/>
          </p:cNvSpPr>
          <p:nvPr/>
        </p:nvSpPr>
        <p:spPr bwMode="gray">
          <a:xfrm>
            <a:off x="290513" y="620713"/>
            <a:ext cx="1401762" cy="285750"/>
          </a:xfrm>
          <a:prstGeom prst="bevel">
            <a:avLst>
              <a:gd name="adj" fmla="val 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입법안 검토</a:t>
            </a:r>
          </a:p>
        </p:txBody>
      </p:sp>
      <p:sp>
        <p:nvSpPr>
          <p:cNvPr id="36867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4132263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1.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콘텐츠공제조합 설립을 위한 법률안 검토</a:t>
            </a:r>
            <a:endParaRPr lang="en-US" altLang="ko-KR" sz="1600" b="0">
              <a:solidFill>
                <a:srgbClr val="333399"/>
              </a:solidFill>
              <a:ea typeface="HY견고딕" pitchFamily="18" charset="-127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7329488" y="136525"/>
            <a:ext cx="2266950" cy="290513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 dirty="0" err="1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콘텐츠공제조합</a:t>
            </a: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 설립 방안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  <p:sp>
        <p:nvSpPr>
          <p:cNvPr id="36869" name="Rectangle 109"/>
          <p:cNvSpPr>
            <a:spLocks noChangeArrowheads="1"/>
          </p:cNvSpPr>
          <p:nvPr/>
        </p:nvSpPr>
        <p:spPr bwMode="auto">
          <a:xfrm>
            <a:off x="666750" y="1196975"/>
            <a:ext cx="1727200" cy="647700"/>
          </a:xfrm>
          <a:prstGeom prst="rect">
            <a:avLst/>
          </a:prstGeom>
          <a:gradFill rotWithShape="0">
            <a:gsLst>
              <a:gs pos="0">
                <a:srgbClr val="33CCFF">
                  <a:alpha val="39998"/>
                </a:srgbClr>
              </a:gs>
              <a:gs pos="100000">
                <a:srgbClr val="FFFFFF">
                  <a:alpha val="89998"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rIns="54000" anchor="ctr">
            <a:flatTx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buClr>
                <a:srgbClr val="000000"/>
              </a:buClr>
              <a:buSzPts val="800"/>
              <a:buFont typeface="Wingdings" pitchFamily="2" charset="2"/>
              <a:buNone/>
            </a:pPr>
            <a:r>
              <a:rPr lang="ko-KR" altLang="en-US" sz="1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굴림" charset="-127"/>
              </a:rPr>
              <a:t>유사공제조합</a:t>
            </a:r>
            <a:endParaRPr lang="en-US" altLang="ko-KR" sz="110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굴림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rgbClr val="000000"/>
              </a:buClr>
              <a:buSzPts val="800"/>
              <a:buFont typeface="Wingdings" pitchFamily="2" charset="2"/>
              <a:buNone/>
            </a:pPr>
            <a:r>
              <a:rPr lang="ko-KR" altLang="en-US" sz="1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굴림" charset="-127"/>
              </a:rPr>
              <a:t>설립 근거법</a:t>
            </a:r>
            <a:endParaRPr lang="en-US" altLang="ko-KR" sz="110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굴림" charset="-127"/>
            </a:endParaRPr>
          </a:p>
        </p:txBody>
      </p:sp>
      <p:sp>
        <p:nvSpPr>
          <p:cNvPr id="36870" name="Rectangle 109"/>
          <p:cNvSpPr>
            <a:spLocks noChangeArrowheads="1"/>
          </p:cNvSpPr>
          <p:nvPr/>
        </p:nvSpPr>
        <p:spPr bwMode="auto">
          <a:xfrm>
            <a:off x="666750" y="2184400"/>
            <a:ext cx="1727200" cy="647700"/>
          </a:xfrm>
          <a:prstGeom prst="rect">
            <a:avLst/>
          </a:prstGeom>
          <a:gradFill rotWithShape="0">
            <a:gsLst>
              <a:gs pos="0">
                <a:srgbClr val="33CCFF">
                  <a:alpha val="39998"/>
                </a:srgbClr>
              </a:gs>
              <a:gs pos="100000">
                <a:srgbClr val="FFFFFF">
                  <a:alpha val="89998"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rIns="54000" anchor="ctr">
            <a:flatTx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buClr>
                <a:srgbClr val="000000"/>
              </a:buClr>
              <a:buSzPts val="800"/>
              <a:buFont typeface="Wingdings" pitchFamily="2" charset="2"/>
              <a:buNone/>
            </a:pPr>
            <a:r>
              <a:rPr lang="ko-KR" altLang="en-US" sz="1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굴림" charset="-127"/>
              </a:rPr>
              <a:t>자본시장법 및 보험업법</a:t>
            </a:r>
            <a:endParaRPr lang="en-US" altLang="ko-KR" sz="110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굴림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rgbClr val="000000"/>
              </a:buClr>
              <a:buSzPts val="800"/>
              <a:buFont typeface="Wingdings" pitchFamily="2" charset="2"/>
              <a:buNone/>
            </a:pPr>
            <a:r>
              <a:rPr lang="ko-KR" altLang="en-US" sz="1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굴림" charset="-127"/>
              </a:rPr>
              <a:t>적용 제외</a:t>
            </a:r>
            <a:endParaRPr lang="en-US" altLang="ko-KR" sz="110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굴림" charset="-127"/>
            </a:endParaRPr>
          </a:p>
        </p:txBody>
      </p:sp>
      <p:sp>
        <p:nvSpPr>
          <p:cNvPr id="36871" name="Rectangle 113"/>
          <p:cNvSpPr>
            <a:spLocks noChangeArrowheads="1"/>
          </p:cNvSpPr>
          <p:nvPr/>
        </p:nvSpPr>
        <p:spPr bwMode="auto">
          <a:xfrm>
            <a:off x="2528888" y="1125538"/>
            <a:ext cx="6600825" cy="614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2550" indent="-82550" latinLnBrk="0">
              <a:lnSpc>
                <a:spcPct val="17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설립 자체를 위한 특별법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예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전기공사공제조합법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을 제정하는 경우도 있으나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관련 진흥법 등 기존 관련법 내에 하나의 장을 창설하여 규정하는 경우가 일반적임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예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소프트웨어공제조합의 경우 소프트웨어산업진흥법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36872" name="Rectangle 109"/>
          <p:cNvSpPr>
            <a:spLocks noChangeArrowheads="1"/>
          </p:cNvSpPr>
          <p:nvPr/>
        </p:nvSpPr>
        <p:spPr bwMode="auto">
          <a:xfrm>
            <a:off x="666750" y="3497263"/>
            <a:ext cx="1727200" cy="647700"/>
          </a:xfrm>
          <a:prstGeom prst="rect">
            <a:avLst/>
          </a:prstGeom>
          <a:gradFill rotWithShape="0">
            <a:gsLst>
              <a:gs pos="0">
                <a:srgbClr val="33CCFF">
                  <a:alpha val="39998"/>
                </a:srgbClr>
              </a:gs>
              <a:gs pos="100000">
                <a:srgbClr val="FFFFFF">
                  <a:alpha val="89998"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rIns="54000" anchor="ctr">
            <a:flatTx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buClr>
                <a:srgbClr val="000000"/>
              </a:buClr>
              <a:buSzPts val="800"/>
              <a:buFont typeface="Wingdings" pitchFamily="2" charset="2"/>
              <a:buNone/>
            </a:pPr>
            <a:r>
              <a:rPr lang="ko-KR" altLang="en-US" sz="1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굴림" charset="-127"/>
              </a:rPr>
              <a:t>콘텐츠공제조합 </a:t>
            </a:r>
            <a:endParaRPr lang="en-US" altLang="ko-KR" sz="110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굴림" charset="-127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rgbClr val="000000"/>
              </a:buClr>
              <a:buSzPts val="800"/>
              <a:buFont typeface="Wingdings" pitchFamily="2" charset="2"/>
              <a:buNone/>
            </a:pPr>
            <a:r>
              <a:rPr lang="ko-KR" altLang="en-US" sz="1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굴림" charset="-127"/>
              </a:rPr>
              <a:t>설립 근거법 </a:t>
            </a:r>
            <a:endParaRPr lang="en-US" altLang="ko-KR" sz="110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굴림" charset="-127"/>
            </a:endParaRPr>
          </a:p>
        </p:txBody>
      </p:sp>
      <p:sp>
        <p:nvSpPr>
          <p:cNvPr id="36873" name="Rectangle 113"/>
          <p:cNvSpPr>
            <a:spLocks noChangeArrowheads="1"/>
          </p:cNvSpPr>
          <p:nvPr/>
        </p:nvSpPr>
        <p:spPr bwMode="auto">
          <a:xfrm>
            <a:off x="2528888" y="2071688"/>
            <a:ext cx="6748462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2550" indent="-82550" latinLnBrk="0">
              <a:lnSpc>
                <a:spcPct val="17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재무건전성을 위한 인가청의 감독권한을 명시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사례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전기공사공제조합의 전기공제조합조합법 제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40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조 참조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2550" indent="-82550" latinLnBrk="0">
              <a:lnSpc>
                <a:spcPct val="17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다른 관련 법령의 적용을 배제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하는 것이 바람직함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사례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건설공제조합의 건설산업기본법 제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58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조 참조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2550" indent="-82550" latinLnBrk="0">
              <a:lnSpc>
                <a:spcPct val="17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입법기술적으로 감독 등의 사항에 대해 시행령에서 구체적으로 규정하도록 위임하도록 함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b="0">
                <a:latin typeface="맑은 고딕" pitchFamily="50" charset="-127"/>
                <a:ea typeface="맑은 고딕" pitchFamily="50" charset="-127"/>
              </a:rPr>
            </a:b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사례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소방산업공제조합의 소방산업의 진흥에 관한 법률 제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조 제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항 및 동 시행령 제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29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조 참조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36874" name="Rectangle 113"/>
          <p:cNvSpPr>
            <a:spLocks noChangeArrowheads="1"/>
          </p:cNvSpPr>
          <p:nvPr/>
        </p:nvSpPr>
        <p:spPr bwMode="auto">
          <a:xfrm>
            <a:off x="2524125" y="3430588"/>
            <a:ext cx="6996113" cy="646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2550" indent="-82550" latinLnBrk="0">
              <a:lnSpc>
                <a:spcPct val="17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문화산업진흥기본법과 콘텐츠산업진흥법 모두 설립의 근거법으로 가능함</a:t>
            </a:r>
            <a:endParaRPr lang="en-US" altLang="ko-KR" b="0">
              <a:latin typeface="맑은 고딕" pitchFamily="50" charset="-127"/>
              <a:ea typeface="맑은 고딕" pitchFamily="50" charset="-127"/>
            </a:endParaRPr>
          </a:p>
          <a:p>
            <a:pPr marL="82550" indent="-82550" latinLnBrk="0">
              <a:lnSpc>
                <a:spcPct val="17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실효성 있고 유연한 운영 및 규범력과 집행력을 가질 수 있는 콘텐츠산업진흥법이 보다 합리적임</a:t>
            </a:r>
            <a:endParaRPr lang="en-US" altLang="ko-KR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875" name="AutoShape 5"/>
          <p:cNvSpPr>
            <a:spLocks noChangeArrowheads="1"/>
          </p:cNvSpPr>
          <p:nvPr/>
        </p:nvSpPr>
        <p:spPr bwMode="auto">
          <a:xfrm rot="10800000">
            <a:off x="1087438" y="4389438"/>
            <a:ext cx="865187" cy="407987"/>
          </a:xfrm>
          <a:prstGeom prst="triangle">
            <a:avLst>
              <a:gd name="adj" fmla="val 50000"/>
            </a:avLst>
          </a:prstGeom>
          <a:solidFill>
            <a:srgbClr val="CCECFF"/>
          </a:solidFill>
          <a:ln w="19050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ko-KR" altLang="ko-KR" sz="1800" b="0">
              <a:solidFill>
                <a:schemeClr val="tx1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666750" y="5000625"/>
            <a:ext cx="8031163" cy="1092200"/>
          </a:xfrm>
          <a:prstGeom prst="roundRect">
            <a:avLst>
              <a:gd name="adj" fmla="val 16667"/>
            </a:avLst>
          </a:prstGeom>
          <a:solidFill>
            <a:srgbClr val="CCCCFF">
              <a:alpha val="59999"/>
            </a:srgbClr>
          </a:solidFill>
          <a:ln w="28575">
            <a:solidFill>
              <a:srgbClr val="B2B2B2"/>
            </a:solidFill>
            <a:round/>
            <a:headEnd/>
            <a:tailEnd/>
          </a:ln>
        </p:spPr>
        <p:txBody>
          <a:bodyPr anchor="ctr"/>
          <a:lstStyle/>
          <a:p>
            <a:pPr algn="ctr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kumimoji="0" lang="en-US" altLang="ko-KR" sz="120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60000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kumimoji="0" lang="ko-KR" altLang="en-US" sz="120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향후 </a:t>
            </a:r>
            <a:r>
              <a:rPr kumimoji="0" lang="ko-KR" altLang="en-US" sz="1200" kern="0" dirty="0" err="1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콘텐츠공제조합이</a:t>
            </a:r>
            <a:r>
              <a:rPr kumimoji="0" lang="ko-KR" altLang="en-US" sz="120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금융사업을 넘어 공제사업 영역을 점차 확대함에 따라 단순히 콘텐츠산업의 진흥 차원에 머무르지 않고 조합원의 보호를 목적으로 하는 기구로서 그 역할이 증대되면 별도의 독자적인 입법이 바람직할 수 있음</a:t>
            </a:r>
            <a:endParaRPr kumimoji="0" lang="en-US" altLang="ko-KR" sz="120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80975" indent="-95250" algn="ctr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kumimoji="0" lang="en-US" altLang="ko-KR" sz="120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60C1DE7D-FDDB-4711-9A3D-8FCB30B5330F}" type="slidenum">
              <a:rPr lang="en-US" altLang="ko-KR" smtClean="0">
                <a:latin typeface="Arial" charset="0"/>
                <a:ea typeface="굴림" charset="-127"/>
              </a:rPr>
              <a:pPr/>
              <a:t>16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38914" name="AutoShape 8"/>
          <p:cNvSpPr>
            <a:spLocks noChangeArrowheads="1"/>
          </p:cNvSpPr>
          <p:nvPr/>
        </p:nvSpPr>
        <p:spPr bwMode="gray">
          <a:xfrm>
            <a:off x="290513" y="620713"/>
            <a:ext cx="1171575" cy="285750"/>
          </a:xfrm>
          <a:prstGeom prst="bevel">
            <a:avLst>
              <a:gd name="adj" fmla="val 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조직구성</a:t>
            </a:r>
          </a:p>
        </p:txBody>
      </p:sp>
      <p:sp>
        <p:nvSpPr>
          <p:cNvPr id="38915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3038475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2.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콘텐츠공제조합 조직체계 </a:t>
            </a:r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(1)</a:t>
            </a:r>
          </a:p>
        </p:txBody>
      </p:sp>
      <p:sp>
        <p:nvSpPr>
          <p:cNvPr id="38916" name="직사각형 5"/>
          <p:cNvSpPr>
            <a:spLocks noChangeArrowheads="1"/>
          </p:cNvSpPr>
          <p:nvPr/>
        </p:nvSpPr>
        <p:spPr bwMode="auto">
          <a:xfrm>
            <a:off x="488950" y="1125538"/>
            <a:ext cx="90741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 algn="just">
              <a:lnSpc>
                <a:spcPct val="140000"/>
              </a:lnSpc>
              <a:spcAft>
                <a:spcPts val="1300"/>
              </a:spcAft>
              <a:buFont typeface="Arial" charset="0"/>
              <a:buChar char="•"/>
              <a:tabLst>
                <a:tab pos="5759450" algn="r"/>
              </a:tabLst>
            </a:pP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콘텐츠공제조합의 주요 공제사업인 자금대여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채무 및 이행보증업무 등을 담당하고 기타 관련 업무를 수행할 담당부서로서 경영관리팀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·   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자금대여팀 • 보증팀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 • 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사업기획팀 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신용관리팀 등의 조직을 구성할 필요가 있음</a:t>
            </a:r>
          </a:p>
          <a:p>
            <a:pPr marL="190500" indent="-190500" algn="just">
              <a:lnSpc>
                <a:spcPct val="140000"/>
              </a:lnSpc>
              <a:spcAft>
                <a:spcPts val="1300"/>
              </a:spcAft>
              <a:buFont typeface="Wingdings" pitchFamily="2" charset="2"/>
              <a:buChar char="§"/>
              <a:tabLst>
                <a:tab pos="5759450" algn="r"/>
              </a:tabLst>
            </a:pPr>
            <a:endParaRPr lang="en-US" altLang="ko-KR" sz="110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38917" name="그룹 47"/>
          <p:cNvGrpSpPr>
            <a:grpSpLocks/>
          </p:cNvGrpSpPr>
          <p:nvPr/>
        </p:nvGrpSpPr>
        <p:grpSpPr bwMode="auto">
          <a:xfrm>
            <a:off x="446088" y="2143125"/>
            <a:ext cx="3578225" cy="3429000"/>
            <a:chOff x="453931" y="1928802"/>
            <a:chExt cx="5586147" cy="3429024"/>
          </a:xfrm>
        </p:grpSpPr>
        <p:sp>
          <p:nvSpPr>
            <p:cNvPr id="38939" name="Rectangle 13"/>
            <p:cNvSpPr>
              <a:spLocks noChangeArrowheads="1"/>
            </p:cNvSpPr>
            <p:nvPr/>
          </p:nvSpPr>
          <p:spPr bwMode="auto">
            <a:xfrm>
              <a:off x="464863" y="1928802"/>
              <a:ext cx="1873250" cy="434972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70000"/>
                </a:lnSpc>
                <a:buFont typeface="Wingdings" pitchFamily="2" charset="2"/>
                <a:buNone/>
              </a:pPr>
              <a:r>
                <a:rPr kumimoji="0" lang="ko-KR" altLang="en-US" sz="1200">
                  <a:latin typeface="맑은 고딕" pitchFamily="50" charset="-127"/>
                  <a:ea typeface="맑은 고딕" pitchFamily="50" charset="-127"/>
                </a:rPr>
                <a:t>경영관리팀</a:t>
              </a:r>
              <a:endParaRPr kumimoji="0" lang="en-US" altLang="ko-KR" sz="12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940" name="Rectangle 13"/>
            <p:cNvSpPr>
              <a:spLocks noChangeArrowheads="1"/>
            </p:cNvSpPr>
            <p:nvPr/>
          </p:nvSpPr>
          <p:spPr bwMode="auto">
            <a:xfrm>
              <a:off x="2668509" y="1928802"/>
              <a:ext cx="3357586" cy="434972"/>
            </a:xfrm>
            <a:prstGeom prst="rect">
              <a:avLst/>
            </a:prstGeom>
            <a:noFill/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46038" indent="-92075" algn="ctr">
                <a:lnSpc>
                  <a:spcPct val="170000"/>
                </a:lnSpc>
                <a:buFont typeface="Wingdings" pitchFamily="2" charset="2"/>
                <a:buNone/>
              </a:pPr>
              <a:r>
                <a:rPr kumimoji="0" lang="ko-KR" altLang="en-US">
                  <a:latin typeface="맑은 고딕" pitchFamily="50" charset="-127"/>
                  <a:ea typeface="맑은 고딕" pitchFamily="50" charset="-127"/>
                </a:rPr>
                <a:t>자금 관리 </a:t>
              </a:r>
              <a:r>
                <a:rPr kumimoji="0" lang="en-US" altLang="ko-KR">
                  <a:latin typeface="맑은 고딕" pitchFamily="50" charset="-127"/>
                  <a:ea typeface="맑은 고딕" pitchFamily="50" charset="-127"/>
                </a:rPr>
                <a:t>• </a:t>
              </a:r>
              <a:r>
                <a:rPr kumimoji="0" lang="ko-KR" altLang="en-US">
                  <a:latin typeface="맑은 고딕" pitchFamily="50" charset="-127"/>
                  <a:ea typeface="맑은 고딕" pitchFamily="50" charset="-127"/>
                </a:rPr>
                <a:t>인사관리</a:t>
              </a:r>
              <a:endParaRPr kumimoji="0" lang="en-US" altLang="ko-KR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38941" name="직선 화살표 연결선 26"/>
            <p:cNvCxnSpPr>
              <a:cxnSpLocks noChangeShapeType="1"/>
              <a:stCxn id="38939" idx="3"/>
              <a:endCxn id="38940" idx="1"/>
            </p:cNvCxnSpPr>
            <p:nvPr/>
          </p:nvCxnSpPr>
          <p:spPr bwMode="auto">
            <a:xfrm>
              <a:off x="2338113" y="2146288"/>
              <a:ext cx="330395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lg" len="med"/>
            </a:ln>
          </p:spPr>
        </p:cxnSp>
        <p:sp>
          <p:nvSpPr>
            <p:cNvPr id="38942" name="Rectangle 13"/>
            <p:cNvSpPr>
              <a:spLocks noChangeArrowheads="1"/>
            </p:cNvSpPr>
            <p:nvPr/>
          </p:nvSpPr>
          <p:spPr bwMode="auto">
            <a:xfrm>
              <a:off x="453931" y="2565400"/>
              <a:ext cx="1873250" cy="434972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70000"/>
                </a:lnSpc>
                <a:buFont typeface="Wingdings" pitchFamily="2" charset="2"/>
                <a:buNone/>
              </a:pPr>
              <a:r>
                <a:rPr kumimoji="0" lang="ko-KR" altLang="en-US" sz="1200">
                  <a:latin typeface="맑은 고딕" pitchFamily="50" charset="-127"/>
                  <a:ea typeface="맑은 고딕" pitchFamily="50" charset="-127"/>
                </a:rPr>
                <a:t>자금대여팀</a:t>
              </a:r>
              <a:endParaRPr kumimoji="0" lang="en-US" altLang="ko-KR" sz="12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943" name="Rectangle 13"/>
            <p:cNvSpPr>
              <a:spLocks noChangeArrowheads="1"/>
            </p:cNvSpPr>
            <p:nvPr/>
          </p:nvSpPr>
          <p:spPr bwMode="auto">
            <a:xfrm>
              <a:off x="2670034" y="2565400"/>
              <a:ext cx="3357586" cy="434972"/>
            </a:xfrm>
            <a:prstGeom prst="rect">
              <a:avLst/>
            </a:prstGeom>
            <a:noFill/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46038" indent="-92075" algn="ctr">
                <a:lnSpc>
                  <a:spcPct val="170000"/>
                </a:lnSpc>
                <a:buFont typeface="Wingdings" pitchFamily="2" charset="2"/>
                <a:buNone/>
              </a:pPr>
              <a:r>
                <a:rPr kumimoji="0" lang="en-US" altLang="ko-KR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kumimoji="0" lang="ko-KR" altLang="en-US">
                  <a:latin typeface="맑은 고딕" pitchFamily="50" charset="-127"/>
                  <a:ea typeface="맑은 고딕" pitchFamily="50" charset="-127"/>
                </a:rPr>
                <a:t>융자 및 대출 업무 </a:t>
              </a:r>
              <a:endParaRPr kumimoji="0" lang="en-US" altLang="ko-KR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38944" name="직선 화살표 연결선 29"/>
            <p:cNvCxnSpPr>
              <a:cxnSpLocks noChangeShapeType="1"/>
              <a:stCxn id="38942" idx="3"/>
              <a:endCxn id="38943" idx="1"/>
            </p:cNvCxnSpPr>
            <p:nvPr/>
          </p:nvCxnSpPr>
          <p:spPr bwMode="auto">
            <a:xfrm>
              <a:off x="2327181" y="2782886"/>
              <a:ext cx="342853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lg" len="med"/>
            </a:ln>
          </p:spPr>
        </p:cxnSp>
        <p:sp>
          <p:nvSpPr>
            <p:cNvPr id="38945" name="Rectangle 13"/>
            <p:cNvSpPr>
              <a:spLocks noChangeArrowheads="1"/>
            </p:cNvSpPr>
            <p:nvPr/>
          </p:nvSpPr>
          <p:spPr bwMode="auto">
            <a:xfrm>
              <a:off x="453931" y="3286124"/>
              <a:ext cx="1873250" cy="434972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70000"/>
                </a:lnSpc>
                <a:buFont typeface="Wingdings" pitchFamily="2" charset="2"/>
                <a:buNone/>
              </a:pPr>
              <a:r>
                <a:rPr kumimoji="0" lang="ko-KR" altLang="en-US" sz="1200">
                  <a:latin typeface="맑은 고딕" pitchFamily="50" charset="-127"/>
                  <a:ea typeface="맑은 고딕" pitchFamily="50" charset="-127"/>
                </a:rPr>
                <a:t>보증팀</a:t>
              </a:r>
              <a:endParaRPr kumimoji="0" lang="en-US" altLang="ko-KR" sz="12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946" name="Rectangle 13"/>
            <p:cNvSpPr>
              <a:spLocks noChangeArrowheads="1"/>
            </p:cNvSpPr>
            <p:nvPr/>
          </p:nvSpPr>
          <p:spPr bwMode="auto">
            <a:xfrm>
              <a:off x="2670034" y="3286124"/>
              <a:ext cx="3357586" cy="434972"/>
            </a:xfrm>
            <a:prstGeom prst="rect">
              <a:avLst/>
            </a:prstGeom>
            <a:noFill/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46038" indent="-92075" algn="ctr">
                <a:lnSpc>
                  <a:spcPct val="170000"/>
                </a:lnSpc>
                <a:buFont typeface="Wingdings" pitchFamily="2" charset="2"/>
                <a:buNone/>
              </a:pPr>
              <a:r>
                <a:rPr kumimoji="0" lang="ko-KR" altLang="en-US">
                  <a:latin typeface="맑은 고딕" pitchFamily="50" charset="-127"/>
                  <a:ea typeface="맑은 고딕" pitchFamily="50" charset="-127"/>
                </a:rPr>
                <a:t>채무 및 이행보증 업무 </a:t>
              </a:r>
              <a:endParaRPr kumimoji="0" lang="en-US" altLang="ko-KR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38947" name="직선 화살표 연결선 32"/>
            <p:cNvCxnSpPr>
              <a:cxnSpLocks noChangeShapeType="1"/>
              <a:stCxn id="38945" idx="3"/>
              <a:endCxn id="38946" idx="1"/>
            </p:cNvCxnSpPr>
            <p:nvPr/>
          </p:nvCxnSpPr>
          <p:spPr bwMode="auto">
            <a:xfrm>
              <a:off x="2327181" y="3503610"/>
              <a:ext cx="342853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lg" len="med"/>
            </a:ln>
          </p:spPr>
        </p:cxnSp>
        <p:sp>
          <p:nvSpPr>
            <p:cNvPr id="38948" name="Rectangle 13"/>
            <p:cNvSpPr>
              <a:spLocks noChangeArrowheads="1"/>
            </p:cNvSpPr>
            <p:nvPr/>
          </p:nvSpPr>
          <p:spPr bwMode="auto">
            <a:xfrm>
              <a:off x="453931" y="4065598"/>
              <a:ext cx="1873250" cy="434972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70000"/>
                </a:lnSpc>
                <a:buFont typeface="Wingdings" pitchFamily="2" charset="2"/>
                <a:buNone/>
              </a:pPr>
              <a:r>
                <a:rPr kumimoji="0" lang="ko-KR" altLang="en-US" sz="1200">
                  <a:latin typeface="맑은 고딕" pitchFamily="50" charset="-127"/>
                  <a:ea typeface="맑은 고딕" pitchFamily="50" charset="-127"/>
                </a:rPr>
                <a:t>사업기획팀</a:t>
              </a:r>
              <a:endParaRPr kumimoji="0" lang="en-US" altLang="ko-KR" sz="12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949" name="Rectangle 13"/>
            <p:cNvSpPr>
              <a:spLocks noChangeArrowheads="1"/>
            </p:cNvSpPr>
            <p:nvPr/>
          </p:nvSpPr>
          <p:spPr bwMode="auto">
            <a:xfrm>
              <a:off x="2670034" y="4065598"/>
              <a:ext cx="3357586" cy="434972"/>
            </a:xfrm>
            <a:prstGeom prst="rect">
              <a:avLst/>
            </a:prstGeom>
            <a:noFill/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46038" indent="-92075" algn="ctr">
                <a:lnSpc>
                  <a:spcPct val="170000"/>
                </a:lnSpc>
                <a:buFont typeface="Wingdings" pitchFamily="2" charset="2"/>
                <a:buNone/>
              </a:pPr>
              <a:r>
                <a:rPr kumimoji="0" lang="ko-KR" altLang="en-US">
                  <a:latin typeface="맑은 고딕" pitchFamily="50" charset="-127"/>
                  <a:ea typeface="맑은 고딕" pitchFamily="50" charset="-127"/>
                </a:rPr>
                <a:t>전산관리 및 사업기획 총괄</a:t>
              </a:r>
              <a:endParaRPr kumimoji="0" lang="en-US" altLang="ko-KR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38950" name="직선 화살표 연결선 35"/>
            <p:cNvCxnSpPr>
              <a:cxnSpLocks noChangeShapeType="1"/>
              <a:stCxn id="38948" idx="3"/>
              <a:endCxn id="38949" idx="1"/>
            </p:cNvCxnSpPr>
            <p:nvPr/>
          </p:nvCxnSpPr>
          <p:spPr bwMode="auto">
            <a:xfrm>
              <a:off x="2327181" y="4283084"/>
              <a:ext cx="342853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lg" len="med"/>
            </a:ln>
          </p:spPr>
        </p:cxnSp>
        <p:sp>
          <p:nvSpPr>
            <p:cNvPr id="38951" name="Rectangle 13"/>
            <p:cNvSpPr>
              <a:spLocks noChangeArrowheads="1"/>
            </p:cNvSpPr>
            <p:nvPr/>
          </p:nvSpPr>
          <p:spPr bwMode="auto">
            <a:xfrm>
              <a:off x="453931" y="4922854"/>
              <a:ext cx="1873250" cy="434972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70000"/>
                </a:lnSpc>
                <a:buFont typeface="Wingdings" pitchFamily="2" charset="2"/>
                <a:buNone/>
              </a:pPr>
              <a:r>
                <a:rPr kumimoji="0" lang="ko-KR" altLang="en-US" sz="1200">
                  <a:latin typeface="맑은 고딕" pitchFamily="50" charset="-127"/>
                  <a:ea typeface="맑은 고딕" pitchFamily="50" charset="-127"/>
                </a:rPr>
                <a:t>신용관리팀</a:t>
              </a:r>
              <a:endParaRPr kumimoji="0" lang="en-US" altLang="ko-KR" sz="12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952" name="Rectangle 13"/>
            <p:cNvSpPr>
              <a:spLocks noChangeArrowheads="1"/>
            </p:cNvSpPr>
            <p:nvPr/>
          </p:nvSpPr>
          <p:spPr bwMode="auto">
            <a:xfrm>
              <a:off x="2682492" y="4922854"/>
              <a:ext cx="3357586" cy="434972"/>
            </a:xfrm>
            <a:prstGeom prst="rect">
              <a:avLst/>
            </a:prstGeom>
            <a:noFill/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46038" indent="-92075" algn="ctr">
                <a:lnSpc>
                  <a:spcPct val="170000"/>
                </a:lnSpc>
                <a:buFont typeface="Wingdings" pitchFamily="2" charset="2"/>
                <a:buNone/>
              </a:pPr>
              <a:r>
                <a:rPr kumimoji="0" lang="ko-KR" altLang="en-US">
                  <a:latin typeface="맑은 고딕" pitchFamily="50" charset="-127"/>
                  <a:ea typeface="맑은 고딕" pitchFamily="50" charset="-127"/>
                </a:rPr>
                <a:t> 리스크 관리 및 신용조사 업무 </a:t>
              </a:r>
              <a:endParaRPr kumimoji="0" lang="en-US" altLang="ko-KR"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38953" name="직선 화살표 연결선 40"/>
            <p:cNvCxnSpPr>
              <a:cxnSpLocks noChangeShapeType="1"/>
              <a:stCxn id="38951" idx="3"/>
              <a:endCxn id="38952" idx="1"/>
            </p:cNvCxnSpPr>
            <p:nvPr/>
          </p:nvCxnSpPr>
          <p:spPr bwMode="auto">
            <a:xfrm>
              <a:off x="2327181" y="5140340"/>
              <a:ext cx="355311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lg" len="med"/>
            </a:ln>
          </p:spPr>
        </p:cxnSp>
      </p:grpSp>
      <p:grpSp>
        <p:nvGrpSpPr>
          <p:cNvPr id="38918" name="그룹 25"/>
          <p:cNvGrpSpPr>
            <a:grpSpLocks/>
          </p:cNvGrpSpPr>
          <p:nvPr/>
        </p:nvGrpSpPr>
        <p:grpSpPr bwMode="auto">
          <a:xfrm>
            <a:off x="4881563" y="2143125"/>
            <a:ext cx="4725987" cy="3429000"/>
            <a:chOff x="4683125" y="2447925"/>
            <a:chExt cx="4725988" cy="2845262"/>
          </a:xfrm>
        </p:grpSpPr>
        <p:sp>
          <p:nvSpPr>
            <p:cNvPr id="38921" name="직사각형 3"/>
            <p:cNvSpPr>
              <a:spLocks noChangeArrowheads="1"/>
            </p:cNvSpPr>
            <p:nvPr/>
          </p:nvSpPr>
          <p:spPr bwMode="auto">
            <a:xfrm>
              <a:off x="8329613" y="3097213"/>
              <a:ext cx="1079500" cy="360362"/>
            </a:xfrm>
            <a:prstGeom prst="rect">
              <a:avLst/>
            </a:prstGeom>
            <a:solidFill>
              <a:srgbClr val="FFEBFF"/>
            </a:solidFill>
            <a:ln w="31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/>
              <a:r>
                <a:rPr lang="ko-KR" altLang="en-US" b="0">
                  <a:solidFill>
                    <a:schemeClr val="tx1"/>
                  </a:solidFill>
                </a:rPr>
                <a:t>감  사</a:t>
              </a:r>
            </a:p>
          </p:txBody>
        </p:sp>
        <p:sp>
          <p:nvSpPr>
            <p:cNvPr id="38922" name="직사각형 16"/>
            <p:cNvSpPr>
              <a:spLocks noChangeArrowheads="1"/>
            </p:cNvSpPr>
            <p:nvPr/>
          </p:nvSpPr>
          <p:spPr bwMode="auto">
            <a:xfrm>
              <a:off x="6192000" y="3097213"/>
              <a:ext cx="1492250" cy="360362"/>
            </a:xfrm>
            <a:prstGeom prst="rect">
              <a:avLst/>
            </a:prstGeom>
            <a:solidFill>
              <a:srgbClr val="FFEBFF"/>
            </a:solidFill>
            <a:ln w="31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/>
              <a:r>
                <a:rPr lang="ko-KR" altLang="en-US" b="0">
                  <a:solidFill>
                    <a:schemeClr val="tx1"/>
                  </a:solidFill>
                </a:rPr>
                <a:t>이사회</a:t>
              </a:r>
            </a:p>
          </p:txBody>
        </p:sp>
        <p:sp>
          <p:nvSpPr>
            <p:cNvPr id="38923" name="직사각형 18"/>
            <p:cNvSpPr>
              <a:spLocks noChangeArrowheads="1"/>
            </p:cNvSpPr>
            <p:nvPr/>
          </p:nvSpPr>
          <p:spPr bwMode="auto">
            <a:xfrm>
              <a:off x="6192000" y="3708000"/>
              <a:ext cx="1493838" cy="360362"/>
            </a:xfrm>
            <a:prstGeom prst="rect">
              <a:avLst/>
            </a:prstGeom>
            <a:solidFill>
              <a:srgbClr val="FFEBFF"/>
            </a:solidFill>
            <a:ln w="31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/>
              <a:r>
                <a:rPr lang="ko-KR" altLang="en-US" b="0">
                  <a:solidFill>
                    <a:schemeClr val="tx1"/>
                  </a:solidFill>
                </a:rPr>
                <a:t>사무총장</a:t>
              </a:r>
            </a:p>
          </p:txBody>
        </p:sp>
        <p:sp>
          <p:nvSpPr>
            <p:cNvPr id="53" name="직사각형 4"/>
            <p:cNvSpPr>
              <a:spLocks noChangeArrowheads="1"/>
            </p:cNvSpPr>
            <p:nvPr/>
          </p:nvSpPr>
          <p:spPr bwMode="auto">
            <a:xfrm>
              <a:off x="4683125" y="4421167"/>
              <a:ext cx="466725" cy="86543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175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eaVert" wrap="none" anchor="ctr"/>
            <a:lstStyle/>
            <a:p>
              <a:pPr algn="ctr">
                <a:defRPr/>
              </a:pPr>
              <a:r>
                <a:rPr lang="ko-KR" altLang="en-US" b="0" dirty="0" err="1">
                  <a:solidFill>
                    <a:schemeClr val="tx1"/>
                  </a:solidFill>
                </a:rPr>
                <a:t>경영관리팀</a:t>
              </a:r>
              <a:endParaRPr lang="ko-KR" altLang="en-US" b="0" dirty="0">
                <a:solidFill>
                  <a:schemeClr val="tx1"/>
                </a:solidFill>
              </a:endParaRPr>
            </a:p>
          </p:txBody>
        </p:sp>
        <p:sp>
          <p:nvSpPr>
            <p:cNvPr id="55" name="직사각형 19"/>
            <p:cNvSpPr>
              <a:spLocks noChangeArrowheads="1"/>
            </p:cNvSpPr>
            <p:nvPr/>
          </p:nvSpPr>
          <p:spPr bwMode="auto">
            <a:xfrm>
              <a:off x="5724525" y="4427754"/>
              <a:ext cx="466725" cy="86543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175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eaVert" wrap="none" anchor="ctr"/>
            <a:lstStyle/>
            <a:p>
              <a:pPr algn="ctr">
                <a:defRPr/>
              </a:pPr>
              <a:r>
                <a:rPr lang="ko-KR" altLang="en-US" b="0">
                  <a:solidFill>
                    <a:schemeClr val="tx1"/>
                  </a:solidFill>
                </a:rPr>
                <a:t>자금대여팀</a:t>
              </a:r>
            </a:p>
          </p:txBody>
        </p:sp>
        <p:sp>
          <p:nvSpPr>
            <p:cNvPr id="56" name="직사각형 20"/>
            <p:cNvSpPr>
              <a:spLocks noChangeArrowheads="1"/>
            </p:cNvSpPr>
            <p:nvPr/>
          </p:nvSpPr>
          <p:spPr bwMode="auto">
            <a:xfrm>
              <a:off x="6705600" y="4429070"/>
              <a:ext cx="466725" cy="86411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175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eaVert" wrap="none" anchor="ctr"/>
            <a:lstStyle/>
            <a:p>
              <a:pPr algn="ctr">
                <a:defRPr/>
              </a:pPr>
              <a:r>
                <a:rPr lang="ko-KR" altLang="en-US" b="0" dirty="0" err="1">
                  <a:solidFill>
                    <a:schemeClr val="tx1"/>
                  </a:solidFill>
                </a:rPr>
                <a:t>보증팀</a:t>
              </a:r>
              <a:endParaRPr lang="ko-KR" altLang="en-US" b="0" dirty="0">
                <a:solidFill>
                  <a:schemeClr val="tx1"/>
                </a:solidFill>
              </a:endParaRPr>
            </a:p>
          </p:txBody>
        </p:sp>
        <p:sp>
          <p:nvSpPr>
            <p:cNvPr id="57" name="직사각형 21"/>
            <p:cNvSpPr>
              <a:spLocks noChangeArrowheads="1"/>
            </p:cNvSpPr>
            <p:nvPr/>
          </p:nvSpPr>
          <p:spPr bwMode="auto">
            <a:xfrm>
              <a:off x="7662863" y="4414581"/>
              <a:ext cx="466725" cy="86543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175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eaVert" wrap="none" anchor="ctr"/>
            <a:lstStyle/>
            <a:p>
              <a:pPr algn="ctr">
                <a:defRPr/>
              </a:pPr>
              <a:r>
                <a:rPr lang="ko-KR" altLang="en-US" b="0" dirty="0">
                  <a:solidFill>
                    <a:schemeClr val="tx1"/>
                  </a:solidFill>
                </a:rPr>
                <a:t>사업기</a:t>
              </a:r>
              <a:r>
                <a:rPr lang="ko-KR" altLang="en-US" b="0" dirty="0">
                  <a:solidFill>
                    <a:schemeClr val="tx1"/>
                  </a:solidFill>
                </a:rPr>
                <a:t>획</a:t>
              </a:r>
              <a:r>
                <a:rPr lang="ko-KR" altLang="en-US" b="0" dirty="0">
                  <a:solidFill>
                    <a:schemeClr val="tx1"/>
                  </a:solidFill>
                </a:rPr>
                <a:t>팀</a:t>
              </a:r>
              <a:endParaRPr lang="ko-KR" altLang="en-US" b="0" dirty="0">
                <a:solidFill>
                  <a:schemeClr val="tx1"/>
                </a:solidFill>
              </a:endParaRPr>
            </a:p>
          </p:txBody>
        </p:sp>
        <p:sp>
          <p:nvSpPr>
            <p:cNvPr id="58" name="직사각형 22"/>
            <p:cNvSpPr>
              <a:spLocks noChangeArrowheads="1"/>
            </p:cNvSpPr>
            <p:nvPr/>
          </p:nvSpPr>
          <p:spPr bwMode="auto">
            <a:xfrm>
              <a:off x="8739188" y="4421167"/>
              <a:ext cx="466725" cy="86543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175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eaVert" wrap="none" anchor="ctr"/>
            <a:lstStyle/>
            <a:p>
              <a:pPr algn="ctr">
                <a:defRPr/>
              </a:pPr>
              <a:r>
                <a:rPr lang="ko-KR" altLang="en-US" b="0" dirty="0" err="1">
                  <a:solidFill>
                    <a:schemeClr val="tx1"/>
                  </a:solidFill>
                </a:rPr>
                <a:t>신용관</a:t>
              </a:r>
              <a:r>
                <a:rPr lang="ko-KR" altLang="en-US" b="0" dirty="0" err="1">
                  <a:solidFill>
                    <a:schemeClr val="tx1"/>
                  </a:solidFill>
                </a:rPr>
                <a:t>리</a:t>
              </a:r>
              <a:r>
                <a:rPr lang="ko-KR" altLang="en-US" b="0" dirty="0" err="1">
                  <a:solidFill>
                    <a:schemeClr val="tx1"/>
                  </a:solidFill>
                </a:rPr>
                <a:t>팀</a:t>
              </a:r>
              <a:endParaRPr lang="ko-KR" altLang="en-US" b="0" dirty="0">
                <a:solidFill>
                  <a:schemeClr val="tx1"/>
                </a:solidFill>
              </a:endParaRPr>
            </a:p>
          </p:txBody>
        </p:sp>
        <p:cxnSp>
          <p:nvCxnSpPr>
            <p:cNvPr id="38929" name="직선 연결선 15532"/>
            <p:cNvCxnSpPr>
              <a:cxnSpLocks noChangeShapeType="1"/>
              <a:stCxn id="38922" idx="2"/>
              <a:endCxn id="38923" idx="0"/>
            </p:cNvCxnSpPr>
            <p:nvPr/>
          </p:nvCxnSpPr>
          <p:spPr bwMode="auto">
            <a:xfrm>
              <a:off x="6938125" y="3457575"/>
              <a:ext cx="794" cy="250425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0" name="직선 연결선 15539"/>
            <p:cNvCxnSpPr>
              <a:cxnSpLocks noChangeShapeType="1"/>
              <a:stCxn id="38923" idx="2"/>
              <a:endCxn id="38923" idx="2"/>
            </p:cNvCxnSpPr>
            <p:nvPr/>
          </p:nvCxnSpPr>
          <p:spPr bwMode="auto">
            <a:xfrm>
              <a:off x="6938919" y="4068362"/>
              <a:ext cx="0" cy="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8931" name="직선 연결선 15359"/>
            <p:cNvCxnSpPr>
              <a:cxnSpLocks noChangeShapeType="1"/>
              <a:stCxn id="38922" idx="3"/>
              <a:endCxn id="38921" idx="1"/>
            </p:cNvCxnSpPr>
            <p:nvPr/>
          </p:nvCxnSpPr>
          <p:spPr bwMode="auto">
            <a:xfrm>
              <a:off x="7684250" y="3277394"/>
              <a:ext cx="645363" cy="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2" name="직사각형 71"/>
            <p:cNvSpPr>
              <a:spLocks noChangeArrowheads="1"/>
            </p:cNvSpPr>
            <p:nvPr/>
          </p:nvSpPr>
          <p:spPr bwMode="auto">
            <a:xfrm>
              <a:off x="6192000" y="2447925"/>
              <a:ext cx="1492250" cy="360363"/>
            </a:xfrm>
            <a:prstGeom prst="rect">
              <a:avLst/>
            </a:prstGeom>
            <a:solidFill>
              <a:srgbClr val="FFEBFF"/>
            </a:solidFill>
            <a:ln w="31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/>
              <a:r>
                <a:rPr lang="ko-KR" altLang="en-US" b="0">
                  <a:solidFill>
                    <a:schemeClr val="tx1"/>
                  </a:solidFill>
                </a:rPr>
                <a:t>총   회</a:t>
              </a:r>
            </a:p>
          </p:txBody>
        </p:sp>
        <p:cxnSp>
          <p:nvCxnSpPr>
            <p:cNvPr id="38933" name="직선 연결선 15370"/>
            <p:cNvCxnSpPr>
              <a:cxnSpLocks noChangeShapeType="1"/>
              <a:stCxn id="38932" idx="2"/>
              <a:endCxn id="38922" idx="0"/>
            </p:cNvCxnSpPr>
            <p:nvPr/>
          </p:nvCxnSpPr>
          <p:spPr bwMode="auto">
            <a:xfrm>
              <a:off x="6938125" y="2808288"/>
              <a:ext cx="0" cy="288925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4" name="꺾인 연결선 2"/>
            <p:cNvCxnSpPr>
              <a:cxnSpLocks noChangeShapeType="1"/>
              <a:stCxn id="38923" idx="2"/>
              <a:endCxn id="53" idx="0"/>
            </p:cNvCxnSpPr>
            <p:nvPr/>
          </p:nvCxnSpPr>
          <p:spPr bwMode="auto">
            <a:xfrm rot="5400000">
              <a:off x="5751291" y="3233560"/>
              <a:ext cx="352826" cy="2022431"/>
            </a:xfrm>
            <a:prstGeom prst="bentConnector3">
              <a:avLst>
                <a:gd name="adj1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5" name="꺾인 연결선 4"/>
            <p:cNvCxnSpPr>
              <a:cxnSpLocks noChangeShapeType="1"/>
            </p:cNvCxnSpPr>
            <p:nvPr/>
          </p:nvCxnSpPr>
          <p:spPr bwMode="auto">
            <a:xfrm>
              <a:off x="6927057" y="4248944"/>
              <a:ext cx="2046288" cy="172244"/>
            </a:xfrm>
            <a:prstGeom prst="bentConnector2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6" name="직선 연결선 15"/>
            <p:cNvCxnSpPr>
              <a:cxnSpLocks noChangeShapeType="1"/>
              <a:endCxn id="56" idx="0"/>
            </p:cNvCxnSpPr>
            <p:nvPr/>
          </p:nvCxnSpPr>
          <p:spPr bwMode="auto">
            <a:xfrm>
              <a:off x="6938125" y="4248944"/>
              <a:ext cx="795" cy="180643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7" name="직선 연결선 17"/>
            <p:cNvCxnSpPr>
              <a:cxnSpLocks noChangeShapeType="1"/>
              <a:endCxn id="57" idx="0"/>
            </p:cNvCxnSpPr>
            <p:nvPr/>
          </p:nvCxnSpPr>
          <p:spPr bwMode="auto">
            <a:xfrm>
              <a:off x="7896225" y="4248944"/>
              <a:ext cx="1" cy="165894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8" name="직선 연결선 24"/>
            <p:cNvCxnSpPr>
              <a:cxnSpLocks noChangeShapeType="1"/>
              <a:stCxn id="55" idx="0"/>
            </p:cNvCxnSpPr>
            <p:nvPr/>
          </p:nvCxnSpPr>
          <p:spPr bwMode="auto">
            <a:xfrm flipV="1">
              <a:off x="5958638" y="4248944"/>
              <a:ext cx="6341" cy="17905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70" name="오른쪽 화살표 69"/>
          <p:cNvSpPr/>
          <p:nvPr/>
        </p:nvSpPr>
        <p:spPr bwMode="auto">
          <a:xfrm>
            <a:off x="4116388" y="4540250"/>
            <a:ext cx="479425" cy="960438"/>
          </a:xfrm>
          <a:prstGeom prst="rightArrow">
            <a:avLst>
              <a:gd name="adj1" fmla="val 50000"/>
              <a:gd name="adj2" fmla="val 58929"/>
            </a:avLst>
          </a:prstGeom>
          <a:solidFill>
            <a:srgbClr val="FFFFFF">
              <a:lumMod val="7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/>
          <a:lstStyle/>
          <a:p>
            <a:pPr eaLnBrk="0" latinLnBrk="0" hangingPunct="0">
              <a:spcBef>
                <a:spcPct val="50000"/>
              </a:spcBef>
              <a:defRPr/>
            </a:pPr>
            <a:endParaRPr lang="ko-KR" altLang="en-US" sz="1200" b="0" kern="0" dirty="0">
              <a:latin typeface="Arial" pitchFamily="34" charset="0"/>
            </a:endParaRP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7329488" y="136525"/>
            <a:ext cx="2266950" cy="290513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 dirty="0" err="1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콘텐츠공제조합</a:t>
            </a: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 설립 방안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3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DFC55A41-0DDA-470E-9591-2B04F4EAF01C}" type="slidenum">
              <a:rPr lang="en-US" altLang="ko-KR" smtClean="0">
                <a:latin typeface="Arial" charset="0"/>
                <a:ea typeface="굴림" charset="-127"/>
              </a:rPr>
              <a:pPr/>
              <a:t>17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40962" name="AutoShape 8"/>
          <p:cNvSpPr>
            <a:spLocks noChangeArrowheads="1"/>
          </p:cNvSpPr>
          <p:nvPr/>
        </p:nvSpPr>
        <p:spPr bwMode="gray">
          <a:xfrm>
            <a:off x="290513" y="620713"/>
            <a:ext cx="3475037" cy="285750"/>
          </a:xfrm>
          <a:prstGeom prst="bevel">
            <a:avLst>
              <a:gd name="adj" fmla="val 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콘텐츠공제조합의 주요 공제사업 검토</a:t>
            </a:r>
          </a:p>
        </p:txBody>
      </p:sp>
      <p:sp>
        <p:nvSpPr>
          <p:cNvPr id="40963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3402013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3.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콘텐츠공제조합의 공제사업 계획</a:t>
            </a:r>
            <a:endParaRPr lang="en-US" altLang="ko-KR" sz="1600" b="0">
              <a:solidFill>
                <a:srgbClr val="333399"/>
              </a:solidFill>
              <a:ea typeface="HY견고딕" pitchFamily="18" charset="-127"/>
            </a:endParaRPr>
          </a:p>
        </p:txBody>
      </p:sp>
      <p:sp>
        <p:nvSpPr>
          <p:cNvPr id="40964" name="직사각형 5"/>
          <p:cNvSpPr>
            <a:spLocks noChangeArrowheads="1"/>
          </p:cNvSpPr>
          <p:nvPr/>
        </p:nvSpPr>
        <p:spPr bwMode="auto">
          <a:xfrm>
            <a:off x="488950" y="1125538"/>
            <a:ext cx="9074150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 algn="just">
              <a:lnSpc>
                <a:spcPct val="140000"/>
              </a:lnSpc>
              <a:spcAft>
                <a:spcPts val="1300"/>
              </a:spcAft>
              <a:buFont typeface="Arial" charset="0"/>
              <a:buChar char="•"/>
              <a:tabLst>
                <a:tab pos="5759450" algn="r"/>
              </a:tabLst>
            </a:pP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콘텐츠산업의 육성과 성장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·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발전을 목적으로 하며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이를 달성하기 위해서는 콘텐츠사업자들의 수요에 적합한 공제사업을 영위함으로써 금융서비스를 신속하게 제공해 줄 필요가 있음</a:t>
            </a:r>
          </a:p>
        </p:txBody>
      </p:sp>
      <p:grpSp>
        <p:nvGrpSpPr>
          <p:cNvPr id="40965" name="그룹 25"/>
          <p:cNvGrpSpPr>
            <a:grpSpLocks/>
          </p:cNvGrpSpPr>
          <p:nvPr/>
        </p:nvGrpSpPr>
        <p:grpSpPr bwMode="auto">
          <a:xfrm>
            <a:off x="1695450" y="1779588"/>
            <a:ext cx="6757988" cy="4721225"/>
            <a:chOff x="1636642" y="1708118"/>
            <a:chExt cx="6758132" cy="4721278"/>
          </a:xfrm>
        </p:grpSpPr>
        <p:sp>
          <p:nvSpPr>
            <p:cNvPr id="13" name="Oval 34"/>
            <p:cNvSpPr>
              <a:spLocks noChangeArrowheads="1"/>
            </p:cNvSpPr>
            <p:nvPr/>
          </p:nvSpPr>
          <p:spPr bwMode="auto">
            <a:xfrm>
              <a:off x="1642992" y="2714604"/>
              <a:ext cx="719153" cy="714383"/>
            </a:xfrm>
            <a:prstGeom prst="ellipse">
              <a:avLst/>
            </a:prstGeom>
            <a:solidFill>
              <a:srgbClr val="4F81BD">
                <a:lumMod val="20000"/>
                <a:lumOff val="8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 latinLnBrk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200" kern="0" dirty="0">
                  <a:latin typeface="맑은 고딕"/>
                  <a:ea typeface="맑은 고딕"/>
                  <a:cs typeface="Times New Roman" pitchFamily="18" charset="0"/>
                </a:rPr>
                <a:t>융자</a:t>
              </a:r>
              <a:endParaRPr kumimoji="0" lang="en-US" altLang="ko-KR" sz="1200" kern="0" dirty="0">
                <a:latin typeface="맑은 고딕"/>
                <a:ea typeface="맑은 고딕"/>
                <a:cs typeface="Times New Roman" pitchFamily="18" charset="0"/>
              </a:endParaRPr>
            </a:p>
          </p:txBody>
        </p:sp>
        <p:sp>
          <p:nvSpPr>
            <p:cNvPr id="14" name="Oval 34"/>
            <p:cNvSpPr>
              <a:spLocks noChangeArrowheads="1"/>
            </p:cNvSpPr>
            <p:nvPr/>
          </p:nvSpPr>
          <p:spPr bwMode="auto">
            <a:xfrm>
              <a:off x="1642992" y="4737102"/>
              <a:ext cx="719153" cy="714383"/>
            </a:xfrm>
            <a:prstGeom prst="ellipse">
              <a:avLst/>
            </a:prstGeom>
            <a:solidFill>
              <a:srgbClr val="4F81BD">
                <a:lumMod val="40000"/>
                <a:lumOff val="6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 latinLnBrk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200" kern="0" dirty="0">
                  <a:latin typeface="맑은 고딕"/>
                  <a:ea typeface="맑은 고딕"/>
                  <a:cs typeface="Times New Roman" pitchFamily="18" charset="0"/>
                </a:rPr>
                <a:t>투자</a:t>
              </a:r>
              <a:endParaRPr kumimoji="0" lang="en-US" altLang="ko-KR" sz="1200" kern="0" dirty="0">
                <a:latin typeface="맑은 고딕"/>
                <a:ea typeface="맑은 고딕"/>
                <a:cs typeface="Times New Roman" pitchFamily="18" charset="0"/>
              </a:endParaRPr>
            </a:p>
          </p:txBody>
        </p:sp>
        <p:sp>
          <p:nvSpPr>
            <p:cNvPr id="15" name="Oval 34"/>
            <p:cNvSpPr>
              <a:spLocks noChangeArrowheads="1"/>
            </p:cNvSpPr>
            <p:nvPr/>
          </p:nvSpPr>
          <p:spPr bwMode="auto">
            <a:xfrm>
              <a:off x="1638230" y="5715013"/>
              <a:ext cx="719152" cy="714383"/>
            </a:xfrm>
            <a:prstGeom prst="ellipse">
              <a:avLst/>
            </a:prstGeom>
            <a:solidFill>
              <a:srgbClr val="4F81BD">
                <a:lumMod val="60000"/>
                <a:lumOff val="4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 latinLnBrk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200" kern="0" dirty="0">
                  <a:latin typeface="맑은 고딕"/>
                  <a:ea typeface="맑은 고딕"/>
                  <a:cs typeface="Times New Roman" pitchFamily="18" charset="0"/>
                </a:rPr>
                <a:t>연금</a:t>
              </a:r>
              <a:endParaRPr kumimoji="0" lang="en-US" altLang="ko-KR" sz="1200" kern="0" dirty="0">
                <a:latin typeface="맑은 고딕"/>
                <a:ea typeface="맑은 고딕"/>
                <a:cs typeface="Times New Roman" pitchFamily="18" charset="0"/>
              </a:endParaRPr>
            </a:p>
          </p:txBody>
        </p:sp>
        <p:sp>
          <p:nvSpPr>
            <p:cNvPr id="16" name="Rectangle 2"/>
            <p:cNvSpPr>
              <a:spLocks noChangeArrowheads="1"/>
            </p:cNvSpPr>
            <p:nvPr/>
          </p:nvSpPr>
          <p:spPr bwMode="auto">
            <a:xfrm>
              <a:off x="2452634" y="2690791"/>
              <a:ext cx="5935789" cy="792172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6350" algn="ctr">
              <a:solidFill>
                <a:srgbClr val="B2B2B2"/>
              </a:solidFill>
              <a:miter lim="800000"/>
              <a:headEnd/>
              <a:tailEnd/>
            </a:ln>
          </p:spPr>
          <p:txBody>
            <a:bodyPr lIns="87275" tIns="43637" rIns="87275" bIns="43637" anchor="ctr"/>
            <a:lstStyle/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융자를 통해 조합원이 </a:t>
              </a:r>
              <a:r>
                <a:rPr kumimoji="0" lang="ko-KR" altLang="en-US" sz="1100" b="0" kern="0" dirty="0" err="1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콘텐츠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관련 계약을 진행하기 위한 자금이 필요하거나 동 사업을 운영하기 위한 운영자금이 필요할 때 자금을 지원함으로써 내실 있는  </a:t>
              </a:r>
              <a:r>
                <a:rPr kumimoji="0" lang="ko-KR" altLang="en-US" sz="1100" b="0" kern="0" dirty="0" err="1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콘텐츠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업체의 지속적인 운영을 도모할 수 있음</a:t>
              </a: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2458985" y="4654551"/>
              <a:ext cx="5935789" cy="792171"/>
            </a:xfrm>
            <a:prstGeom prst="rect">
              <a:avLst/>
            </a:prstGeom>
            <a:solidFill>
              <a:srgbClr val="4F81BD">
                <a:lumMod val="40000"/>
                <a:lumOff val="60000"/>
              </a:srgbClr>
            </a:solidFill>
            <a:ln w="6350" algn="ctr">
              <a:solidFill>
                <a:srgbClr val="B2B2B2"/>
              </a:solidFill>
              <a:miter lim="800000"/>
              <a:headEnd/>
              <a:tailEnd/>
            </a:ln>
          </p:spPr>
          <p:txBody>
            <a:bodyPr lIns="87275" tIns="43637" rIns="87275" bIns="43637" anchor="ctr"/>
            <a:lstStyle/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endPara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모태펀드와 글로벌펀드를 활용가능하나 수익성 측면에서의 </a:t>
              </a:r>
              <a:r>
                <a:rPr kumimoji="0" lang="ko-KR" altLang="en-US" sz="1100" b="0" kern="0" dirty="0" err="1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콘텐츠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투자만이 아니라 분야별 균형 있는 </a:t>
              </a:r>
              <a:r>
                <a:rPr kumimoji="0" lang="ko-KR" altLang="en-US" sz="1100" b="0" kern="0" dirty="0" err="1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투자안이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선택되어야 함 </a:t>
              </a:r>
              <a:endPara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투자에 대한 지속적인 효과를 얻기 위해서는 보증</a:t>
              </a:r>
              <a:r>
                <a:rPr kumimoji="0" lang="en-US" altLang="ko-KR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, 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대출 사업 등이 함께 연계되어야 함 </a:t>
              </a:r>
              <a:endPara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2452634" y="5637224"/>
              <a:ext cx="5935789" cy="792172"/>
            </a:xfrm>
            <a:prstGeom prst="rect">
              <a:avLst/>
            </a:prstGeom>
            <a:solidFill>
              <a:srgbClr val="4F81BD">
                <a:lumMod val="60000"/>
                <a:lumOff val="40000"/>
              </a:srgbClr>
            </a:solidFill>
            <a:ln w="6350" algn="ctr">
              <a:solidFill>
                <a:srgbClr val="B2B2B2"/>
              </a:solidFill>
              <a:miter lim="800000"/>
              <a:headEnd/>
              <a:tailEnd/>
            </a:ln>
          </p:spPr>
          <p:txBody>
            <a:bodyPr lIns="87275" tIns="43637" rIns="87275" bIns="43637" anchor="ctr"/>
            <a:lstStyle/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조합원의 퇴직 이후 경제생활의 불안정 요인을 제거하거나 경감시키는 것을 목적으로 종신 또는 일정 기간 퇴직연금을 제공하는 제도를 고려할 수 있음</a:t>
              </a: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하지만 연금사업은 보증</a:t>
              </a:r>
              <a:r>
                <a:rPr kumimoji="0" lang="en-US" altLang="ko-KR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, 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대출</a:t>
              </a:r>
              <a:r>
                <a:rPr kumimoji="0" lang="en-US" altLang="ko-KR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, 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융자</a:t>
              </a:r>
              <a:r>
                <a:rPr kumimoji="0" lang="en-US" altLang="ko-KR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, 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투자 등 주요사업이 성숙화 된 이후 재검토되는 것이 현 시점에서는 바람직함</a:t>
              </a: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22" name="Oval 34"/>
            <p:cNvSpPr>
              <a:spLocks noChangeArrowheads="1"/>
            </p:cNvSpPr>
            <p:nvPr/>
          </p:nvSpPr>
          <p:spPr bwMode="auto">
            <a:xfrm>
              <a:off x="1674743" y="3757603"/>
              <a:ext cx="719153" cy="71438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 latinLnBrk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200" kern="0" dirty="0">
                  <a:latin typeface="맑은 고딕"/>
                  <a:ea typeface="맑은 고딕"/>
                  <a:cs typeface="Times New Roman" pitchFamily="18" charset="0"/>
                </a:rPr>
                <a:t>보증</a:t>
              </a:r>
              <a:endParaRPr kumimoji="0" lang="en-US" altLang="ko-KR" sz="1200" kern="0" dirty="0">
                <a:latin typeface="맑은 고딕"/>
                <a:ea typeface="맑은 고딕"/>
                <a:cs typeface="Times New Roman" pitchFamily="18" charset="0"/>
              </a:endParaRPr>
            </a:p>
          </p:txBody>
        </p:sp>
        <p:sp>
          <p:nvSpPr>
            <p:cNvPr id="23" name="Rectangle 2"/>
            <p:cNvSpPr>
              <a:spLocks noChangeArrowheads="1"/>
            </p:cNvSpPr>
            <p:nvPr/>
          </p:nvSpPr>
          <p:spPr bwMode="auto">
            <a:xfrm>
              <a:off x="2446284" y="3671877"/>
              <a:ext cx="5935789" cy="7937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6350" algn="ctr">
              <a:solidFill>
                <a:srgbClr val="B2B2B2"/>
              </a:solidFill>
              <a:miter lim="800000"/>
              <a:headEnd/>
              <a:tailEnd/>
            </a:ln>
          </p:spPr>
          <p:txBody>
            <a:bodyPr lIns="87275" tIns="43637" rIns="87275" bIns="43637" anchor="ctr"/>
            <a:lstStyle/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보증상품에는 채무보증상품과 이행보증상품이 있음</a:t>
              </a:r>
              <a:endPara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채무보증은 담보력이 불충분하여 대출을 받지 못하는 조합원에게 적은 비용으로 손쉽게 담보력을 확보할 수 있도록 함</a:t>
              </a:r>
              <a:endPara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이행보증은 </a:t>
              </a:r>
              <a:r>
                <a:rPr kumimoji="0" lang="ko-KR" altLang="en-US" sz="1100" b="0" kern="0" dirty="0" err="1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이행절차별로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입찰 </a:t>
              </a:r>
              <a:r>
                <a:rPr lang="en-US" altLang="ko-KR" sz="1100" b="0" dirty="0">
                  <a:latin typeface="맑은 고딕" pitchFamily="50" charset="-127"/>
                  <a:ea typeface="맑은 고딕" pitchFamily="50" charset="-127"/>
                  <a:cs typeface="Arial" pitchFamily="34" charset="0"/>
                </a:rPr>
                <a:t>·</a:t>
              </a:r>
              <a:r>
                <a:rPr kumimoji="0" lang="en-US" altLang="ko-KR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계약 </a:t>
              </a:r>
              <a:r>
                <a:rPr lang="en-US" altLang="ko-KR" sz="1100" b="0" dirty="0">
                  <a:latin typeface="맑은 고딕" pitchFamily="50" charset="-127"/>
                  <a:ea typeface="맑은 고딕" pitchFamily="50" charset="-127"/>
                  <a:cs typeface="Arial" pitchFamily="34" charset="0"/>
                </a:rPr>
                <a:t>·</a:t>
              </a:r>
              <a:r>
                <a:rPr kumimoji="0" lang="en-US" altLang="ko-KR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선급금 </a:t>
              </a:r>
              <a:r>
                <a:rPr lang="en-US" altLang="ko-KR" sz="1100" b="0" dirty="0">
                  <a:latin typeface="맑은 고딕" pitchFamily="50" charset="-127"/>
                  <a:ea typeface="맑은 고딕" pitchFamily="50" charset="-127"/>
                  <a:cs typeface="Arial" pitchFamily="34" charset="0"/>
                </a:rPr>
                <a:t>·</a:t>
              </a:r>
              <a:r>
                <a:rPr kumimoji="0" lang="en-US" altLang="ko-KR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지급 </a:t>
              </a:r>
              <a:r>
                <a:rPr lang="en-US" altLang="ko-KR" sz="1100" b="0" dirty="0">
                  <a:latin typeface="맑은 고딕" pitchFamily="50" charset="-127"/>
                  <a:ea typeface="맑은 고딕" pitchFamily="50" charset="-127"/>
                  <a:cs typeface="Arial" pitchFamily="34" charset="0"/>
                </a:rPr>
                <a:t>·</a:t>
              </a:r>
              <a:r>
                <a:rPr kumimoji="0" lang="en-US" altLang="ko-KR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하자보증 등으로 설계가 가능함</a:t>
              </a:r>
            </a:p>
          </p:txBody>
        </p:sp>
        <p:sp>
          <p:nvSpPr>
            <p:cNvPr id="24" name="Oval 34"/>
            <p:cNvSpPr>
              <a:spLocks noChangeArrowheads="1"/>
            </p:cNvSpPr>
            <p:nvPr/>
          </p:nvSpPr>
          <p:spPr bwMode="auto">
            <a:xfrm>
              <a:off x="1636642" y="1714468"/>
              <a:ext cx="719153" cy="714383"/>
            </a:xfrm>
            <a:prstGeom prst="ellipse">
              <a:avLst/>
            </a:prstGeom>
            <a:solidFill>
              <a:srgbClr val="4F81BD">
                <a:lumMod val="20000"/>
                <a:lumOff val="8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 latinLnBrk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200" kern="0" dirty="0">
                  <a:latin typeface="맑은 고딕"/>
                  <a:ea typeface="맑은 고딕"/>
                  <a:cs typeface="Times New Roman" pitchFamily="18" charset="0"/>
                </a:rPr>
                <a:t>대출</a:t>
              </a:r>
              <a:endParaRPr kumimoji="0" lang="en-US" altLang="ko-KR" sz="1200" kern="0" dirty="0">
                <a:latin typeface="맑은 고딕"/>
                <a:ea typeface="맑은 고딕"/>
                <a:cs typeface="Times New Roman" pitchFamily="18" charset="0"/>
              </a:endParaRPr>
            </a:p>
          </p:txBody>
        </p:sp>
        <p:sp>
          <p:nvSpPr>
            <p:cNvPr id="25" name="Rectangle 2"/>
            <p:cNvSpPr>
              <a:spLocks noChangeArrowheads="1"/>
            </p:cNvSpPr>
            <p:nvPr/>
          </p:nvSpPr>
          <p:spPr bwMode="auto">
            <a:xfrm>
              <a:off x="2446284" y="1708118"/>
              <a:ext cx="5935789" cy="792171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6350" algn="ctr">
              <a:solidFill>
                <a:srgbClr val="B2B2B2"/>
              </a:solidFill>
              <a:miter lim="800000"/>
              <a:headEnd/>
              <a:tailEnd/>
            </a:ln>
          </p:spPr>
          <p:txBody>
            <a:bodyPr lIns="87275" tIns="43637" rIns="87275" bIns="43637" anchor="ctr"/>
            <a:lstStyle/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endPara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대출의 경우 은행법</a:t>
              </a:r>
              <a:r>
                <a:rPr kumimoji="0" lang="en-US" altLang="ko-KR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, 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어음법에 따라 본 공제조합에서 적용하기에는 한계가 있어 보임</a:t>
              </a:r>
            </a:p>
            <a:p>
              <a:pPr marL="90488" indent="-90488" defTabSz="873125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</p:txBody>
        </p:sp>
      </p:grp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7329488" y="136525"/>
            <a:ext cx="2266950" cy="290513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 dirty="0" err="1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콘텐츠공제조합</a:t>
            </a: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 설립 방안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3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044C5E75-38DE-4D77-964A-57EE2BAA3B0F}" type="slidenum">
              <a:rPr lang="en-US" altLang="ko-KR" smtClean="0">
                <a:latin typeface="Arial" charset="0"/>
                <a:ea typeface="굴림" charset="-127"/>
              </a:rPr>
              <a:pPr/>
              <a:t>18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43010" name="AutoShape 8"/>
          <p:cNvSpPr>
            <a:spLocks noChangeArrowheads="1"/>
          </p:cNvSpPr>
          <p:nvPr/>
        </p:nvSpPr>
        <p:spPr bwMode="gray">
          <a:xfrm>
            <a:off x="290513" y="620713"/>
            <a:ext cx="2039937" cy="285750"/>
          </a:xfrm>
          <a:prstGeom prst="bevel">
            <a:avLst>
              <a:gd name="adj" fmla="val 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출자금 및 사업자금</a:t>
            </a:r>
          </a:p>
        </p:txBody>
      </p:sp>
      <p:sp>
        <p:nvSpPr>
          <p:cNvPr id="43011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4500563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4.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콘텐츠공제조합의 재원 확보 및 수지 계획 </a:t>
            </a:r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(1)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gray">
          <a:xfrm>
            <a:off x="673100" y="1052513"/>
            <a:ext cx="1350963" cy="444500"/>
          </a:xfrm>
          <a:prstGeom prst="rect">
            <a:avLst/>
          </a:prstGeom>
          <a:solidFill>
            <a:srgbClr val="FFFFFF">
              <a:lumMod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fontAlgn="auto" latinLnBrk="0" hangingPunct="0"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kumimoji="0" lang="ko-KR" altLang="en-US" sz="1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/>
                <a:ea typeface="맑은 고딕"/>
              </a:rPr>
              <a:t>출자금 운용 </a:t>
            </a:r>
            <a:endParaRPr kumimoji="0" lang="ko-KR" altLang="en-US" sz="1100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/>
              <a:ea typeface="맑은 고딕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gray">
          <a:xfrm>
            <a:off x="673100" y="3929063"/>
            <a:ext cx="1350963" cy="571500"/>
          </a:xfrm>
          <a:prstGeom prst="rect">
            <a:avLst/>
          </a:prstGeom>
          <a:solidFill>
            <a:srgbClr val="FFFFFF">
              <a:lumMod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fontAlgn="auto" latinLnBrk="0" hangingPunct="0"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kumimoji="0" lang="ko-KR" altLang="en-US" sz="1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/>
                <a:ea typeface="맑은 고딕"/>
              </a:rPr>
              <a:t>사업운영자금 및</a:t>
            </a:r>
            <a:endParaRPr kumimoji="0" lang="en-US" altLang="ko-KR" sz="1100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/>
              <a:ea typeface="맑은 고딕"/>
            </a:endParaRPr>
          </a:p>
          <a:p>
            <a:pPr algn="ctr" eaLnBrk="0" fontAlgn="auto" latinLnBrk="0" hangingPunct="0"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kumimoji="0" lang="ko-KR" altLang="en-US" sz="1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/>
                <a:ea typeface="맑은 고딕"/>
              </a:rPr>
              <a:t>공제사업자금 </a:t>
            </a:r>
            <a:endParaRPr kumimoji="0" lang="ko-KR" altLang="en-US" sz="1100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/>
              <a:ea typeface="맑은 고딕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4953000" y="1285875"/>
          <a:ext cx="4572000" cy="1357313"/>
        </p:xfrm>
        <a:graphic>
          <a:graphicData uri="http://schemas.openxmlformats.org/drawingml/2006/table">
            <a:tbl>
              <a:tblPr/>
              <a:tblGrid>
                <a:gridCol w="1244900"/>
                <a:gridCol w="1109044"/>
                <a:gridCol w="1109044"/>
                <a:gridCol w="1109044"/>
              </a:tblGrid>
              <a:tr h="271464">
                <a:tc>
                  <a:txBody>
                    <a:bodyPr/>
                    <a:lstStyle/>
                    <a:p>
                      <a:pPr algn="ctr"/>
                      <a:endParaRPr lang="ko-KR" altLang="en-US" sz="11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100" b="1" dirty="0">
                          <a:latin typeface="맑은 고딕" pitchFamily="50" charset="-127"/>
                          <a:ea typeface="맑은 고딕" pitchFamily="50" charset="-127"/>
                        </a:rPr>
                        <a:t>2012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100" b="1" dirty="0">
                          <a:latin typeface="맑은 고딕" pitchFamily="50" charset="-127"/>
                          <a:ea typeface="맑은 고딕" pitchFamily="50" charset="-127"/>
                        </a:rPr>
                        <a:t>2013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100" b="1" dirty="0">
                          <a:latin typeface="맑은 고딕" pitchFamily="50" charset="-127"/>
                          <a:ea typeface="맑은 고딕" pitchFamily="50" charset="-127"/>
                        </a:rPr>
                        <a:t>2014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464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b="1" dirty="0">
                          <a:latin typeface="맑은 고딕" pitchFamily="50" charset="-127"/>
                          <a:ea typeface="맑은 고딕" pitchFamily="50" charset="-127"/>
                        </a:rPr>
                        <a:t>가입조합원수</a:t>
                      </a: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1,050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1,103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64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b="1" dirty="0">
                          <a:latin typeface="맑은 고딕" pitchFamily="50" charset="-127"/>
                          <a:ea typeface="맑은 고딕" pitchFamily="50" charset="-127"/>
                        </a:rPr>
                        <a:t>누적조합원수</a:t>
                      </a: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2,050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3,153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64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b="1" dirty="0" err="1">
                          <a:latin typeface="맑은 고딕" pitchFamily="50" charset="-127"/>
                          <a:ea typeface="맑은 고딕" pitchFamily="50" charset="-127"/>
                        </a:rPr>
                        <a:t>당해출자총액</a:t>
                      </a:r>
                      <a:endParaRPr lang="ko-KR" altLang="en-US" sz="11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5,000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5,250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5,513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64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b="1" dirty="0">
                          <a:latin typeface="맑은 고딕" pitchFamily="50" charset="-127"/>
                          <a:ea typeface="맑은 고딕" pitchFamily="50" charset="-127"/>
                        </a:rPr>
                        <a:t>누적출자총액</a:t>
                      </a: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5,000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10,250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15,763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3044" name="Rectangle 1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4953000" y="3929063"/>
          <a:ext cx="4537075" cy="2165350"/>
        </p:xfrm>
        <a:graphic>
          <a:graphicData uri="http://schemas.openxmlformats.org/drawingml/2006/table">
            <a:tbl>
              <a:tblPr/>
              <a:tblGrid>
                <a:gridCol w="1368154"/>
                <a:gridCol w="900099"/>
                <a:gridCol w="1134127"/>
                <a:gridCol w="1134127"/>
              </a:tblGrid>
              <a:tr h="270635">
                <a:tc>
                  <a:txBody>
                    <a:bodyPr/>
                    <a:lstStyle/>
                    <a:p>
                      <a:pPr algn="ctr"/>
                      <a:endParaRPr lang="ko-KR" altLang="en-US" sz="11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100" b="1" dirty="0">
                          <a:latin typeface="맑은 고딕" pitchFamily="50" charset="-127"/>
                          <a:ea typeface="맑은 고딕" pitchFamily="50" charset="-127"/>
                        </a:rPr>
                        <a:t>2012</a:t>
                      </a: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100" b="1" dirty="0">
                          <a:latin typeface="맑은 고딕" pitchFamily="50" charset="-127"/>
                          <a:ea typeface="맑은 고딕" pitchFamily="50" charset="-127"/>
                        </a:rPr>
                        <a:t>2013</a:t>
                      </a: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100" b="1" dirty="0">
                          <a:latin typeface="맑은 고딕" pitchFamily="50" charset="-127"/>
                          <a:ea typeface="맑은 고딕" pitchFamily="50" charset="-127"/>
                        </a:rPr>
                        <a:t>2014</a:t>
                      </a:r>
                    </a:p>
                  </a:txBody>
                  <a:tcPr marL="0" marR="0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0635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b="1" dirty="0">
                          <a:latin typeface="맑은 고딕" pitchFamily="50" charset="-127"/>
                          <a:ea typeface="맑은 고딕" pitchFamily="50" charset="-127"/>
                        </a:rPr>
                        <a:t>국고자금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20,000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20,000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10,000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635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b="1" dirty="0">
                          <a:latin typeface="맑은 고딕" pitchFamily="50" charset="-127"/>
                          <a:ea typeface="맑은 고딕" pitchFamily="50" charset="-127"/>
                        </a:rPr>
                        <a:t>대기업투자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25,000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5,000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5,000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635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b="1" dirty="0">
                          <a:latin typeface="맑은 고딕" pitchFamily="50" charset="-127"/>
                          <a:ea typeface="맑은 고딕" pitchFamily="50" charset="-127"/>
                        </a:rPr>
                        <a:t>조합원 출자금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5,000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5,250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5,513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635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b="1" dirty="0">
                          <a:latin typeface="맑은 고딕" pitchFamily="50" charset="-127"/>
                          <a:ea typeface="맑은 고딕" pitchFamily="50" charset="-127"/>
                        </a:rPr>
                        <a:t>국고</a:t>
                      </a:r>
                      <a:r>
                        <a:rPr lang="en-US" altLang="ko-KR" sz="1100" b="1" dirty="0">
                          <a:latin typeface="맑은 고딕" pitchFamily="50" charset="-127"/>
                          <a:ea typeface="맑은 고딕" pitchFamily="50" charset="-127"/>
                        </a:rPr>
                        <a:t>·</a:t>
                      </a:r>
                      <a:r>
                        <a:rPr lang="ko-KR" altLang="en-US" sz="1100" b="1" dirty="0">
                          <a:latin typeface="맑은 고딕" pitchFamily="50" charset="-127"/>
                          <a:ea typeface="맑은 고딕" pitchFamily="50" charset="-127"/>
                        </a:rPr>
                        <a:t>민간자금 총액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60,000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20,250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20,513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635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b="1" dirty="0">
                          <a:latin typeface="맑은 고딕" pitchFamily="50" charset="-127"/>
                          <a:ea typeface="맑은 고딕" pitchFamily="50" charset="-127"/>
                        </a:rPr>
                        <a:t>공제사업운영자금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2,000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2,100,000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2,205,000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635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공제사업자금 </a:t>
                      </a:r>
                      <a:r>
                        <a:rPr lang="en-US" altLang="ko-KR" sz="11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100" b="1" dirty="0">
                          <a:latin typeface="맑은 고딕" pitchFamily="50" charset="-127"/>
                          <a:ea typeface="맑은 고딕" pitchFamily="50" charset="-127"/>
                        </a:rPr>
                        <a:t>당기</a:t>
                      </a:r>
                      <a:r>
                        <a:rPr lang="en-US" altLang="ko-KR" sz="1100" b="1" dirty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58,000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18,150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18,307,500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635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공제사업자금 </a:t>
                      </a:r>
                      <a:r>
                        <a:rPr lang="en-US" altLang="ko-KR" sz="11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100" b="1" dirty="0">
                          <a:latin typeface="맑은 고딕" pitchFamily="50" charset="-127"/>
                          <a:ea typeface="맑은 고딕" pitchFamily="50" charset="-127"/>
                        </a:rPr>
                        <a:t>누적</a:t>
                      </a:r>
                      <a:r>
                        <a:rPr lang="en-US" altLang="ko-KR" sz="1100" b="1" dirty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58,000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76,150 </a:t>
                      </a:r>
                      <a:endParaRPr lang="en-US" sz="11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94,457,500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3090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43091" name="Rectangle 3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43092" name="Rectangle 4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595313" y="1557338"/>
            <a:ext cx="3643312" cy="135731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87275" tIns="43637" rIns="87275" bIns="43637"/>
          <a:lstStyle/>
          <a:p>
            <a:pPr marL="90488" indent="-90488" defTabSz="87312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최초 출자조합원의 수를 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1,000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개 업체로 하고             평균 출자금은 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500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만원으로 하며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,  </a:t>
            </a:r>
          </a:p>
          <a:p>
            <a:pPr defTabSz="87312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신규조합원 증가율은 연 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5%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로 함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영세 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•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일반 </a:t>
            </a:r>
            <a:r>
              <a:rPr kumimoji="0" lang="ko-KR" altLang="en-US" sz="1100" b="0" kern="0" dirty="0" err="1">
                <a:solidFill>
                  <a:sysClr val="windowText" lastClr="000000"/>
                </a:solidFill>
                <a:latin typeface="맑은 고딕"/>
                <a:ea typeface="맑은 고딕"/>
              </a:rPr>
              <a:t>콘텐츠사업자를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위한 자금대여와 채무보증에 대한 자금배분은 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1:4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로 함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공제사업상품인 자금대여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채무보증 및 이행보증은 각각 특성과 운영방식에 맞춰 적절한 투입비율을 설정하여 수지를 예측함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ko-KR" altLang="en-US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ko-KR" altLang="en-US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595313" y="4500563"/>
            <a:ext cx="3643312" cy="135731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87275" tIns="43637" rIns="87275" bIns="43637"/>
          <a:lstStyle/>
          <a:p>
            <a:pPr marL="90488" indent="-90488" defTabSz="87312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최초 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20</a:t>
            </a:r>
            <a:r>
              <a:rPr kumimoji="0" lang="ko-KR" altLang="en-US" sz="1100" b="0" kern="0" dirty="0" err="1">
                <a:solidFill>
                  <a:sysClr val="windowText" lastClr="000000"/>
                </a:solidFill>
                <a:latin typeface="맑은 고딕"/>
                <a:ea typeface="맑은 고딕"/>
              </a:rPr>
              <a:t>억원을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공제사업 운영자금으로 책정함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인건비는 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8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억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8</a:t>
            </a:r>
            <a:r>
              <a:rPr kumimoji="0" lang="ko-KR" altLang="en-US" sz="1100" b="0" kern="0" dirty="0" err="1">
                <a:solidFill>
                  <a:sysClr val="windowText" lastClr="000000"/>
                </a:solidFill>
                <a:latin typeface="맑은 고딕"/>
                <a:ea typeface="맑은 고딕"/>
              </a:rPr>
              <a:t>천만원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(= 20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명 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×4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천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4</a:t>
            </a:r>
            <a:r>
              <a:rPr kumimoji="0" lang="ko-KR" altLang="en-US" sz="1100" b="0" kern="0" dirty="0" err="1">
                <a:solidFill>
                  <a:sysClr val="windowText" lastClr="000000"/>
                </a:solidFill>
                <a:latin typeface="맑은 고딕"/>
                <a:ea typeface="맑은 고딕"/>
              </a:rPr>
              <a:t>백만원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)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이고  기타 사업비는 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11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억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2</a:t>
            </a:r>
            <a:r>
              <a:rPr kumimoji="0" lang="ko-KR" altLang="en-US" sz="1100" b="0" kern="0" dirty="0" err="1">
                <a:solidFill>
                  <a:sysClr val="windowText" lastClr="000000"/>
                </a:solidFill>
                <a:latin typeface="맑은 고딕"/>
                <a:ea typeface="맑은 고딕"/>
              </a:rPr>
              <a:t>천만원으로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산정되었고         이후 연 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5%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의 증가율을 반영하였으며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,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참고로 경상운영비는 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3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억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8</a:t>
            </a:r>
            <a:r>
              <a:rPr kumimoji="0" lang="ko-KR" altLang="en-US" sz="1100" b="0" kern="0" dirty="0" err="1">
                <a:solidFill>
                  <a:sysClr val="windowText" lastClr="000000"/>
                </a:solidFill>
                <a:latin typeface="맑은 고딕"/>
                <a:ea typeface="맑은 고딕"/>
              </a:rPr>
              <a:t>천만원으로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추산함</a:t>
            </a:r>
          </a:p>
          <a:p>
            <a:pPr marL="90488" indent="-90488" defTabSz="87312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ko-KR" altLang="en-US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ko-KR" altLang="en-US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</p:txBody>
      </p:sp>
      <p:sp>
        <p:nvSpPr>
          <p:cNvPr id="43095" name="TextBox 15"/>
          <p:cNvSpPr txBox="1">
            <a:spLocks noChangeArrowheads="1"/>
          </p:cNvSpPr>
          <p:nvPr/>
        </p:nvSpPr>
        <p:spPr bwMode="auto">
          <a:xfrm>
            <a:off x="8418513" y="857250"/>
            <a:ext cx="1214437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단위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개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백만원</a:t>
            </a:r>
          </a:p>
        </p:txBody>
      </p:sp>
      <p:sp>
        <p:nvSpPr>
          <p:cNvPr id="43096" name="TextBox 16"/>
          <p:cNvSpPr txBox="1">
            <a:spLocks noChangeArrowheads="1"/>
          </p:cNvSpPr>
          <p:nvPr/>
        </p:nvSpPr>
        <p:spPr bwMode="auto">
          <a:xfrm>
            <a:off x="8553450" y="3575050"/>
            <a:ext cx="1214438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단위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백만원</a:t>
            </a:r>
          </a:p>
        </p:txBody>
      </p:sp>
      <p:sp>
        <p:nvSpPr>
          <p:cNvPr id="18" name="오른쪽 화살표 17"/>
          <p:cNvSpPr/>
          <p:nvPr/>
        </p:nvSpPr>
        <p:spPr bwMode="auto">
          <a:xfrm>
            <a:off x="4089400" y="2309813"/>
            <a:ext cx="511175" cy="2414587"/>
          </a:xfrm>
          <a:prstGeom prst="rightArrow">
            <a:avLst>
              <a:gd name="adj1" fmla="val 50000"/>
              <a:gd name="adj2" fmla="val 58929"/>
            </a:avLst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/>
          <a:lstStyle/>
          <a:p>
            <a:pPr eaLnBrk="0" latinLnBrk="0" hangingPunct="0">
              <a:spcBef>
                <a:spcPct val="50000"/>
              </a:spcBef>
              <a:defRPr/>
            </a:pPr>
            <a:endParaRPr lang="ko-KR" altLang="en-US" sz="1200" b="0" kern="0" dirty="0">
              <a:latin typeface="Arial" pitchFamily="34" charset="0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7329488" y="136525"/>
            <a:ext cx="2266950" cy="290513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 dirty="0" err="1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콘텐츠공제조합</a:t>
            </a: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 설립 방안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2"/>
          <p:cNvSpPr txBox="1">
            <a:spLocks noChangeArrowheads="1"/>
          </p:cNvSpPr>
          <p:nvPr/>
        </p:nvSpPr>
        <p:spPr bwMode="auto">
          <a:xfrm>
            <a:off x="488950" y="2441575"/>
            <a:ext cx="26638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5" tIns="43637" rIns="87275" bIns="43637">
            <a:spAutoFit/>
          </a:bodyPr>
          <a:lstStyle/>
          <a:p>
            <a:pPr defTabSz="873125">
              <a:lnSpc>
                <a:spcPct val="130000"/>
              </a:lnSpc>
              <a:spcBef>
                <a:spcPct val="50000"/>
              </a:spcBef>
            </a:pPr>
            <a:r>
              <a:rPr lang="ko-KR" altLang="en-US" sz="2000" b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콘텐츠공제조합 설립</a:t>
            </a:r>
            <a:endParaRPr lang="en-US" altLang="ko-KR" sz="2000" b="0">
              <a:solidFill>
                <a:srgbClr val="FF00FF"/>
              </a:solidFill>
              <a:ea typeface="HY견고딕" pitchFamily="18" charset="-127"/>
            </a:endParaRPr>
          </a:p>
        </p:txBody>
      </p:sp>
      <p:sp>
        <p:nvSpPr>
          <p:cNvPr id="8194" name="Line 3"/>
          <p:cNvSpPr>
            <a:spLocks noChangeShapeType="1"/>
          </p:cNvSpPr>
          <p:nvPr/>
        </p:nvSpPr>
        <p:spPr bwMode="auto">
          <a:xfrm>
            <a:off x="488950" y="3068638"/>
            <a:ext cx="8856663" cy="0"/>
          </a:xfrm>
          <a:prstGeom prst="line">
            <a:avLst/>
          </a:prstGeom>
          <a:noFill/>
          <a:ln w="38100">
            <a:solidFill>
              <a:srgbClr val="3399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ko-KR" altLang="en-US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547688" y="3236913"/>
            <a:ext cx="18843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latinLnBrk="0" hangingPunct="0"/>
            <a:r>
              <a:rPr lang="ko-KR" altLang="en-US" sz="1600">
                <a:solidFill>
                  <a:schemeClr val="bg2"/>
                </a:solidFill>
                <a:latin typeface="Abadi MT Condensed Extra Bold"/>
                <a:ea typeface="굴림" charset="-127"/>
              </a:rPr>
              <a:t>20</a:t>
            </a:r>
            <a:r>
              <a:rPr lang="en-US" altLang="ko-KR" sz="1600">
                <a:solidFill>
                  <a:schemeClr val="bg2"/>
                </a:solidFill>
                <a:latin typeface="Abadi MT Condensed Extra Bold"/>
                <a:ea typeface="굴림" charset="-127"/>
              </a:rPr>
              <a:t>11. 12. 20</a:t>
            </a:r>
          </a:p>
          <a:p>
            <a:pPr eaLnBrk="0" latinLnBrk="0" hangingPunct="0"/>
            <a:endParaRPr lang="en-US" altLang="ko-KR" sz="1600">
              <a:solidFill>
                <a:schemeClr val="bg2"/>
              </a:solidFill>
              <a:latin typeface="Abadi MT Condensed Extra Bold"/>
              <a:ea typeface="굴림" charset="-127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0" y="0"/>
            <a:ext cx="9906000" cy="260350"/>
          </a:xfrm>
          <a:prstGeom prst="rect">
            <a:avLst/>
          </a:prstGeom>
          <a:solidFill>
            <a:srgbClr val="E5E5FF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o-KR" alt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A6C666B8-0B67-4F32-84DD-A5BB58E6C892}" type="slidenum">
              <a:rPr lang="en-US" altLang="ko-KR" smtClean="0">
                <a:latin typeface="Arial" charset="0"/>
                <a:ea typeface="굴림" charset="-127"/>
              </a:rPr>
              <a:pPr/>
              <a:t>19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45058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4500563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4.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콘텐츠공제조합의 재원 확보 및 수지 계획 </a:t>
            </a:r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(2)</a:t>
            </a:r>
          </a:p>
        </p:txBody>
      </p:sp>
      <p:sp>
        <p:nvSpPr>
          <p:cNvPr id="45059" name="Rectangle 1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gray">
          <a:xfrm>
            <a:off x="673100" y="981075"/>
            <a:ext cx="1350963" cy="444500"/>
          </a:xfrm>
          <a:prstGeom prst="rect">
            <a:avLst/>
          </a:prstGeom>
          <a:solidFill>
            <a:srgbClr val="FFFFFF">
              <a:lumMod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fontAlgn="auto" latinLnBrk="0" hangingPunct="0"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kumimoji="0" lang="ko-KR" altLang="en-US" sz="1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/>
                <a:ea typeface="맑은 고딕"/>
              </a:rPr>
              <a:t>자금대여</a:t>
            </a:r>
            <a:endParaRPr kumimoji="0" lang="ko-KR" altLang="en-US" sz="1100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/>
              <a:ea typeface="맑은 고딕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gray">
          <a:xfrm>
            <a:off x="673100" y="2624138"/>
            <a:ext cx="1350963" cy="444500"/>
          </a:xfrm>
          <a:prstGeom prst="rect">
            <a:avLst/>
          </a:prstGeom>
          <a:solidFill>
            <a:srgbClr val="FFFFFF">
              <a:lumMod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fontAlgn="auto" latinLnBrk="0" hangingPunct="0"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kumimoji="0" lang="ko-KR" altLang="en-US" sz="1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/>
                <a:ea typeface="맑은 고딕"/>
              </a:rPr>
              <a:t>채무보증</a:t>
            </a:r>
            <a:endParaRPr kumimoji="0" lang="ko-KR" altLang="en-US" sz="1100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/>
              <a:ea typeface="맑은 고딕"/>
            </a:endParaRPr>
          </a:p>
        </p:txBody>
      </p:sp>
      <p:sp>
        <p:nvSpPr>
          <p:cNvPr id="45063" name="Rectangle 3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45064" name="Rectangle 4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45065" name="Rectangle 5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595313" y="1338263"/>
            <a:ext cx="3643312" cy="135731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87275" tIns="43637" rIns="87275" bIns="43637"/>
          <a:lstStyle/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기준 모델로서 자금대여의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사고율은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영세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(8%)·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일반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(4%)</a:t>
            </a:r>
            <a:r>
              <a:rPr kumimoji="0" lang="ko-KR" altLang="en-US" sz="1100" b="0" kern="0" dirty="0" err="1">
                <a:solidFill>
                  <a:sysClr val="windowText" lastClr="000000"/>
                </a:solidFill>
                <a:latin typeface="맑은 고딕"/>
                <a:ea typeface="맑은 고딕"/>
              </a:rPr>
              <a:t>콘텐츠사업자로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구분함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대여자금의 </a:t>
            </a:r>
            <a:r>
              <a:rPr kumimoji="0" lang="ko-KR" altLang="en-US" sz="1100" b="0" kern="0" dirty="0" err="1">
                <a:solidFill>
                  <a:sysClr val="windowText" lastClr="000000"/>
                </a:solidFill>
                <a:latin typeface="맑은 고딕"/>
                <a:ea typeface="맑은 고딕"/>
              </a:rPr>
              <a:t>수수료율은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영세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·</a:t>
            </a:r>
            <a:r>
              <a:rPr kumimoji="0" lang="ko-KR" altLang="en-US" sz="1100" b="0" kern="0" dirty="0" err="1">
                <a:solidFill>
                  <a:sysClr val="windowText" lastClr="000000"/>
                </a:solidFill>
                <a:latin typeface="맑은 고딕"/>
                <a:ea typeface="맑은 고딕"/>
              </a:rPr>
              <a:t>일반콘텐츠사업자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모두 연 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5%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함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ko-KR" altLang="en-US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ko-KR" altLang="en-US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ko-KR" altLang="en-US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595313" y="2981325"/>
            <a:ext cx="3643312" cy="13573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87275" tIns="43637" rIns="87275" bIns="43637"/>
          <a:lstStyle/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기준 모델로서 채무보증의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사고율은 영세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(8%)·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일반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(4%)</a:t>
            </a:r>
            <a:r>
              <a:rPr kumimoji="0" lang="ko-KR" altLang="en-US" sz="1100" b="0" kern="0" dirty="0" err="1">
                <a:solidFill>
                  <a:sysClr val="windowText" lastClr="000000"/>
                </a:solidFill>
                <a:latin typeface="맑은 고딕"/>
                <a:ea typeface="맑은 고딕"/>
              </a:rPr>
              <a:t>콘텐츠사업자로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구분하며  자금대여의 방법과 동일함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채무보증의 운용배수는 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2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배로 함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ko-KR" altLang="en-US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ko-KR" altLang="en-US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</p:txBody>
      </p:sp>
      <p:sp>
        <p:nvSpPr>
          <p:cNvPr id="45068" name="AutoShape 8"/>
          <p:cNvSpPr>
            <a:spLocks noChangeArrowheads="1"/>
          </p:cNvSpPr>
          <p:nvPr/>
        </p:nvSpPr>
        <p:spPr bwMode="gray">
          <a:xfrm>
            <a:off x="290513" y="620713"/>
            <a:ext cx="1581150" cy="285750"/>
          </a:xfrm>
          <a:prstGeom prst="bevel">
            <a:avLst>
              <a:gd name="adj" fmla="val 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공제사업운영</a:t>
            </a: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gray">
          <a:xfrm>
            <a:off x="673100" y="4267200"/>
            <a:ext cx="1350963" cy="444500"/>
          </a:xfrm>
          <a:prstGeom prst="rect">
            <a:avLst/>
          </a:prstGeom>
          <a:solidFill>
            <a:srgbClr val="FFFFFF">
              <a:lumMod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fontAlgn="auto" latinLnBrk="0" hangingPunct="0"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kumimoji="0" lang="ko-KR" altLang="en-US" sz="1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/>
                <a:ea typeface="맑은 고딕"/>
              </a:rPr>
              <a:t>이행보증</a:t>
            </a:r>
            <a:endParaRPr kumimoji="0" lang="ko-KR" altLang="en-US" sz="1100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/>
              <a:ea typeface="맑은 고딕"/>
            </a:endParaRP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595313" y="4552950"/>
            <a:ext cx="3643312" cy="13573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87275" tIns="43637" rIns="87275" bIns="43637"/>
          <a:lstStyle/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이행보증의 보증배수는 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10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배로 가정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이행보증의 각 상품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비율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)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은 입찰보증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(20.45%),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계약보증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(32.59%),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하자보수보증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(15.99%),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선급금보증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(30.98%)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로 함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이행보증의 각 보증기간은 입찰보증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(0.15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년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),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계약보증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(1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년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),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하자보수보증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(2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년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),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선급금보증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(0.8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년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)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으로 설정함 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ko-KR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ko-KR" altLang="en-US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90488" indent="-90488" defTabSz="873125" fontAlgn="auto" latinLnBrk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ko-KR" altLang="en-US" sz="1100" b="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</p:txBody>
      </p:sp>
      <p:sp>
        <p:nvSpPr>
          <p:cNvPr id="45071" name="TextBox 28"/>
          <p:cNvSpPr txBox="1">
            <a:spLocks noChangeArrowheads="1"/>
          </p:cNvSpPr>
          <p:nvPr/>
        </p:nvSpPr>
        <p:spPr bwMode="auto">
          <a:xfrm>
            <a:off x="8532813" y="668338"/>
            <a:ext cx="1214437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단위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천원</a:t>
            </a:r>
          </a:p>
        </p:txBody>
      </p:sp>
      <p:sp>
        <p:nvSpPr>
          <p:cNvPr id="32" name="오른쪽 화살표 31"/>
          <p:cNvSpPr/>
          <p:nvPr/>
        </p:nvSpPr>
        <p:spPr bwMode="auto">
          <a:xfrm>
            <a:off x="4089400" y="2370138"/>
            <a:ext cx="511175" cy="2416175"/>
          </a:xfrm>
          <a:prstGeom prst="rightArrow">
            <a:avLst>
              <a:gd name="adj1" fmla="val 50000"/>
              <a:gd name="adj2" fmla="val 58929"/>
            </a:avLst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/>
          <a:lstStyle/>
          <a:p>
            <a:pPr eaLnBrk="0" latinLnBrk="0" hangingPunct="0">
              <a:spcBef>
                <a:spcPct val="50000"/>
              </a:spcBef>
              <a:defRPr/>
            </a:pPr>
            <a:endParaRPr lang="ko-KR" altLang="en-US" sz="1200" b="0" kern="0" dirty="0">
              <a:latin typeface="Arial" pitchFamily="34" charset="0"/>
            </a:endParaRP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7329488" y="136525"/>
            <a:ext cx="2266950" cy="290513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 dirty="0" err="1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콘텐츠공제조합</a:t>
            </a: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 설립 방안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4887913" y="2792413"/>
          <a:ext cx="4721225" cy="1462087"/>
        </p:xfrm>
        <a:graphic>
          <a:graphicData uri="http://schemas.openxmlformats.org/drawingml/2006/table">
            <a:tbl>
              <a:tblPr/>
              <a:tblGrid>
                <a:gridCol w="785192"/>
                <a:gridCol w="923493"/>
                <a:gridCol w="1004383"/>
                <a:gridCol w="1004383"/>
                <a:gridCol w="1004383"/>
              </a:tblGrid>
              <a:tr h="243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10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2012</a:t>
                      </a: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2013</a:t>
                      </a: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2014</a:t>
                      </a: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84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투입자금</a:t>
                      </a:r>
                      <a:endParaRPr lang="ko-KR" altLang="en-US" sz="10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신규자금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5,800,000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1,815,000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1,830,750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누적자금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5,800,000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7,420,739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9,002,943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자금배분</a:t>
                      </a:r>
                      <a:endParaRPr lang="ko-KR" altLang="en-US" sz="10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영세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1,160,000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1,484,148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1,800,589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일반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4,640,000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5,936,591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7,202,355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채무보증실적</a:t>
                      </a: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5,800,000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7,420,739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9,002,943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5112" name="TextBox 33"/>
          <p:cNvSpPr txBox="1">
            <a:spLocks noChangeArrowheads="1"/>
          </p:cNvSpPr>
          <p:nvPr/>
        </p:nvSpPr>
        <p:spPr bwMode="auto">
          <a:xfrm>
            <a:off x="8532813" y="2474913"/>
            <a:ext cx="1214437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단위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천원</a:t>
            </a:r>
          </a:p>
        </p:txBody>
      </p:sp>
      <p:sp>
        <p:nvSpPr>
          <p:cNvPr id="45113" name="TextBox 34"/>
          <p:cNvSpPr txBox="1">
            <a:spLocks noChangeArrowheads="1"/>
          </p:cNvSpPr>
          <p:nvPr/>
        </p:nvSpPr>
        <p:spPr bwMode="auto">
          <a:xfrm>
            <a:off x="8539163" y="4184650"/>
            <a:ext cx="1214437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단위 </a:t>
            </a:r>
            <a:r>
              <a:rPr lang="en-US" altLang="ko-KR" b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천원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929188" y="4500563"/>
          <a:ext cx="4660900" cy="1951037"/>
        </p:xfrm>
        <a:graphic>
          <a:graphicData uri="http://schemas.openxmlformats.org/drawingml/2006/table">
            <a:tbl>
              <a:tblPr/>
              <a:tblGrid>
                <a:gridCol w="743470"/>
                <a:gridCol w="836318"/>
                <a:gridCol w="1026680"/>
                <a:gridCol w="1026680"/>
                <a:gridCol w="1026680"/>
              </a:tblGrid>
              <a:tr h="243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10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10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2012</a:t>
                      </a: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2013</a:t>
                      </a: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2014</a:t>
                      </a: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84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투입자금</a:t>
                      </a: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신규자금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493,000,000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154,275,000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155,613,750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누적자금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493,000,000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647,462,316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803,322,069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자금배분</a:t>
                      </a: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입찰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100,818,500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132,406,044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164,279,363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계약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160,668,700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211,007,969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261,802,662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하자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78,830,700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103,529,224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128,451,199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선급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152,731,400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200,583,825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248,869,177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이행보증실적</a:t>
                      </a: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493,049,300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647,527,062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803,402,401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4881563" y="973138"/>
          <a:ext cx="4714875" cy="1462087"/>
        </p:xfrm>
        <a:graphic>
          <a:graphicData uri="http://schemas.openxmlformats.org/drawingml/2006/table">
            <a:tbl>
              <a:tblPr/>
              <a:tblGrid>
                <a:gridCol w="792087"/>
                <a:gridCol w="914297"/>
                <a:gridCol w="1003031"/>
                <a:gridCol w="1003031"/>
                <a:gridCol w="1003031"/>
              </a:tblGrid>
              <a:tr h="243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ko-KR" altLang="en-US" sz="10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2012</a:t>
                      </a: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2013</a:t>
                      </a: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2014</a:t>
                      </a: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84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투입자금</a:t>
                      </a:r>
                      <a:endParaRPr lang="ko-KR" altLang="en-US" sz="10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신규자금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5,800,000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1,815,000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1,830,750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누적자금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5,800,000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7,757,293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9,778,356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자금배분</a:t>
                      </a:r>
                      <a:endParaRPr lang="ko-KR" altLang="en-US" sz="1000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영세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1,160,000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1,551,459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1,955,671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일반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4,640,000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6,205,835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7,822,684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dirty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자금대여실적</a:t>
                      </a: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5,800,000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7,757,293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9,778,356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3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CC747C8A-9383-448C-871A-482AC89643EA}" type="slidenum">
              <a:rPr lang="en-US" altLang="ko-KR" smtClean="0">
                <a:latin typeface="Arial" charset="0"/>
                <a:ea typeface="굴림" charset="-127"/>
              </a:rPr>
              <a:pPr/>
              <a:t>20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47106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3563938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5.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콘텐츠공제조합 관련 주요 논점 </a:t>
            </a:r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(1)</a:t>
            </a: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7329488" y="136525"/>
            <a:ext cx="2266950" cy="290513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 dirty="0" err="1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콘텐츠공제조합</a:t>
            </a: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 설립 방안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  <p:sp>
        <p:nvSpPr>
          <p:cNvPr id="47108" name="Rectangle 1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47109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47110" name="Rectangle 3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47111" name="Rectangle 4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47112" name="Rectangle 5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47113" name="AutoShape 8"/>
          <p:cNvSpPr>
            <a:spLocks noChangeArrowheads="1"/>
          </p:cNvSpPr>
          <p:nvPr/>
        </p:nvSpPr>
        <p:spPr bwMode="gray">
          <a:xfrm>
            <a:off x="290513" y="714375"/>
            <a:ext cx="2219325" cy="285750"/>
          </a:xfrm>
          <a:prstGeom prst="bevel">
            <a:avLst>
              <a:gd name="adj" fmla="val 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설립 추진시 고려사항</a:t>
            </a:r>
          </a:p>
        </p:txBody>
      </p:sp>
      <p:sp>
        <p:nvSpPr>
          <p:cNvPr id="29" name="Line 4"/>
          <p:cNvSpPr>
            <a:spLocks noChangeShapeType="1"/>
          </p:cNvSpPr>
          <p:nvPr/>
        </p:nvSpPr>
        <p:spPr bwMode="auto">
          <a:xfrm>
            <a:off x="5781675" y="4275138"/>
            <a:ext cx="503238" cy="288925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b="0" kern="0">
              <a:solidFill>
                <a:sysClr val="windowText" lastClr="000000"/>
              </a:solidFill>
            </a:endParaRP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4989513" y="3741738"/>
            <a:ext cx="0" cy="43180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b="0" kern="0">
              <a:solidFill>
                <a:sysClr val="windowText" lastClr="000000"/>
              </a:solidFill>
            </a:endParaRPr>
          </a:p>
        </p:txBody>
      </p:sp>
      <p:sp>
        <p:nvSpPr>
          <p:cNvPr id="31" name="Line 3"/>
          <p:cNvSpPr>
            <a:spLocks noChangeShapeType="1"/>
          </p:cNvSpPr>
          <p:nvPr/>
        </p:nvSpPr>
        <p:spPr bwMode="auto">
          <a:xfrm flipV="1">
            <a:off x="3692525" y="4203700"/>
            <a:ext cx="649288" cy="287338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b="0" kern="0">
              <a:solidFill>
                <a:sysClr val="windowText" lastClr="000000"/>
              </a:solidFill>
            </a:endParaRPr>
          </a:p>
        </p:txBody>
      </p:sp>
      <p:sp>
        <p:nvSpPr>
          <p:cNvPr id="32" name="AutoShape 5"/>
          <p:cNvSpPr>
            <a:spLocks noChangeArrowheads="1"/>
          </p:cNvSpPr>
          <p:nvPr/>
        </p:nvSpPr>
        <p:spPr bwMode="auto">
          <a:xfrm>
            <a:off x="4222750" y="4059238"/>
            <a:ext cx="1558925" cy="122555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19050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 latinLnBrk="0">
              <a:spcAft>
                <a:spcPts val="0"/>
              </a:spcAft>
              <a:defRPr/>
            </a:pPr>
            <a:r>
              <a:rPr kumimoji="0" lang="ko-KR" altLang="en-US" sz="140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주</a:t>
            </a:r>
            <a:r>
              <a:rPr kumimoji="0" lang="ko-KR" altLang="en-US" sz="140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요 고려 사항</a:t>
            </a:r>
          </a:p>
        </p:txBody>
      </p:sp>
      <p:sp>
        <p:nvSpPr>
          <p:cNvPr id="33" name="AutoShape 6"/>
          <p:cNvSpPr>
            <a:spLocks noChangeArrowheads="1"/>
          </p:cNvSpPr>
          <p:nvPr/>
        </p:nvSpPr>
        <p:spPr bwMode="auto">
          <a:xfrm>
            <a:off x="3405188" y="2187575"/>
            <a:ext cx="3097212" cy="1554163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B2B2B2"/>
            </a:solidFill>
            <a:round/>
            <a:headEnd/>
            <a:tailEnd/>
          </a:ln>
        </p:spPr>
        <p:txBody>
          <a:bodyPr anchor="ctr"/>
          <a:lstStyle/>
          <a:p>
            <a:pPr fontAlgn="auto" latinLnBrk="0">
              <a:spcAft>
                <a:spcPts val="0"/>
              </a:spcAft>
              <a:defRPr/>
            </a:pPr>
            <a:endParaRPr kumimoji="0" lang="ko-KR" altLang="en-US" sz="1800" b="0" kern="0" dirty="0">
              <a:solidFill>
                <a:sysClr val="windowText" lastClr="000000"/>
              </a:solidFill>
              <a:latin typeface="돋움" pitchFamily="50" charset="-127"/>
            </a:endParaRPr>
          </a:p>
          <a:p>
            <a:pPr marL="85725" indent="-85725" fontAlgn="auto" latinLnBrk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콘텐츠산업 특성에 적합한 심사역량 강화 및 </a:t>
            </a:r>
            <a:r>
              <a:rPr kumimoji="0" lang="ko-KR" altLang="en-US" sz="1100" b="0" kern="0" dirty="0" err="1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콘텐츠가치평가에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대한 전문성 확보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 fontAlgn="auto" latinLnBrk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포트폴리오 차원에서의 </a:t>
            </a:r>
            <a:r>
              <a:rPr kumimoji="0" lang="ko-KR" altLang="en-US" sz="1100" b="0" kern="0" dirty="0" err="1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리스크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관리 및 위험</a:t>
            </a: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분산을 통한 적극적 지원 확대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 fontAlgn="auto" latinLnBrk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대형 수요자인 대기업과 협력관계 유지 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AutoShape 7"/>
          <p:cNvSpPr>
            <a:spLocks noChangeArrowheads="1"/>
          </p:cNvSpPr>
          <p:nvPr/>
        </p:nvSpPr>
        <p:spPr bwMode="auto">
          <a:xfrm>
            <a:off x="6289675" y="4238625"/>
            <a:ext cx="3127375" cy="1547813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 latinLnBrk="0">
              <a:spcAft>
                <a:spcPts val="0"/>
              </a:spcAft>
              <a:defRPr/>
            </a:pPr>
            <a:endParaRPr kumimoji="0" lang="ko-KR" altLang="en-US" sz="1800" b="0" kern="0" dirty="0">
              <a:solidFill>
                <a:sysClr val="windowText" lastClr="000000"/>
              </a:solidFill>
              <a:latin typeface="돋움" pitchFamily="50" charset="-127"/>
            </a:endParaRPr>
          </a:p>
          <a:p>
            <a:pPr fontAlgn="auto" latinLnBrk="0">
              <a:spcAft>
                <a:spcPts val="0"/>
              </a:spcAft>
              <a:defRPr/>
            </a:pPr>
            <a:endParaRPr kumimoji="0" lang="en-US" altLang="ko-KR" sz="1800" b="0" kern="0" dirty="0">
              <a:solidFill>
                <a:sysClr val="windowText" lastClr="000000"/>
              </a:solidFill>
              <a:latin typeface="돋움" pitchFamily="50" charset="-127"/>
            </a:endParaRPr>
          </a:p>
          <a:p>
            <a:pPr marL="85725" indent="-85725" fontAlgn="auto" latinLnBrk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정부가 기금 등의 형식을 통해 출자함으로써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 latinLnBrk="0">
              <a:spcAft>
                <a:spcPts val="0"/>
              </a:spcAft>
              <a:buFont typeface="Wingdings" pitchFamily="2" charset="2"/>
              <a:buNone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 공제조합의 운영과 발전에 유연한 대응 가능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 fontAlgn="auto" latinLnBrk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전기공사공제조합법은 이익금의 배당에 관해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 latinLnBrk="0">
              <a:spcAft>
                <a:spcPts val="0"/>
              </a:spcAft>
              <a:buFont typeface="Wingdings" pitchFamily="2" charset="2"/>
              <a:buNone/>
              <a:defRPr/>
            </a:pP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필요한 사항은 정관으로 정하게 하고 있음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 latinLnBrk="0">
              <a:spcAft>
                <a:spcPts val="0"/>
              </a:spcAft>
              <a:defRPr/>
            </a:pPr>
            <a:endParaRPr kumimoji="0" lang="en-US" altLang="ko-KR" sz="1100" b="0" kern="0" dirty="0">
              <a:solidFill>
                <a:sysClr val="windowText" lastClr="000000"/>
              </a:solidFill>
              <a:latin typeface="돋움" pitchFamily="50" charset="-127"/>
            </a:endParaRPr>
          </a:p>
        </p:txBody>
      </p:sp>
      <p:sp>
        <p:nvSpPr>
          <p:cNvPr id="35" name="AutoShape 8"/>
          <p:cNvSpPr>
            <a:spLocks noChangeArrowheads="1"/>
          </p:cNvSpPr>
          <p:nvPr/>
        </p:nvSpPr>
        <p:spPr bwMode="auto">
          <a:xfrm>
            <a:off x="596900" y="4238625"/>
            <a:ext cx="3090863" cy="1547813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 latinLnBrk="0">
              <a:lnSpc>
                <a:spcPct val="120000"/>
              </a:lnSpc>
              <a:spcAft>
                <a:spcPts val="0"/>
              </a:spcAft>
              <a:defRPr/>
            </a:pPr>
            <a:endParaRPr kumimoji="0" lang="en-US" altLang="ko-KR" sz="1100" b="0" kern="0" dirty="0">
              <a:solidFill>
                <a:sysClr val="windowText" lastClr="000000"/>
              </a:solidFill>
              <a:latin typeface="돋움" pitchFamily="50" charset="-127"/>
            </a:endParaRPr>
          </a:p>
          <a:p>
            <a:pPr fontAlgn="auto" latinLnBrk="0">
              <a:lnSpc>
                <a:spcPct val="120000"/>
              </a:lnSpc>
              <a:spcAft>
                <a:spcPts val="0"/>
              </a:spcAft>
              <a:defRPr/>
            </a:pPr>
            <a:endParaRPr kumimoji="0" lang="en-US" altLang="ko-KR" sz="1100" b="0" kern="0" dirty="0">
              <a:solidFill>
                <a:sysClr val="windowText" lastClr="000000"/>
              </a:solidFill>
              <a:latin typeface="돋움" pitchFamily="50" charset="-127"/>
            </a:endParaRPr>
          </a:p>
          <a:p>
            <a:pPr fontAlgn="auto" latinLnBrk="0">
              <a:lnSpc>
                <a:spcPct val="140000"/>
              </a:lnSpc>
              <a:spcAft>
                <a:spcPts val="0"/>
              </a:spcAft>
              <a:defRPr/>
            </a:pPr>
            <a:endParaRPr kumimoji="0" lang="en-US" altLang="ko-KR" sz="1100" b="0" kern="0" dirty="0">
              <a:solidFill>
                <a:sysClr val="windowText" lastClr="000000"/>
              </a:solidFill>
              <a:latin typeface="돋움" pitchFamily="50" charset="-127"/>
            </a:endParaRPr>
          </a:p>
          <a:p>
            <a:pPr marL="85725" indent="-85725" fontAlgn="auto" latinLnBrk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대기업 및 우량기업이 조합에 참여함으로써 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 fontAlgn="auto" latinLnBrk="0">
              <a:spcAft>
                <a:spcPts val="0"/>
              </a:spcAft>
              <a:buFont typeface="Wingdings" pitchFamily="2" charset="2"/>
              <a:buNone/>
              <a:defRPr/>
            </a:pP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기본재산의 확충과 수수료 등 수입의 증대를 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 fontAlgn="auto" latinLnBrk="0">
              <a:spcAft>
                <a:spcPts val="0"/>
              </a:spcAft>
              <a:buFont typeface="Wingdings" pitchFamily="2" charset="2"/>
              <a:buNone/>
              <a:defRPr/>
            </a:pPr>
            <a:r>
              <a:rPr kumimoji="0" lang="en-US" altLang="ko-KR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통해 공제조합으로서의 경쟁력 제고 가능 </a:t>
            </a:r>
            <a:endParaRPr kumimoji="0" lang="en-US" altLang="ko-KR" sz="11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 fontAlgn="auto" latinLnBrk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1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민간자금 유도를 위한 세제혜택 등 검토</a:t>
            </a:r>
          </a:p>
          <a:p>
            <a:pPr fontAlgn="auto" latinLnBrk="0">
              <a:lnSpc>
                <a:spcPct val="140000"/>
              </a:lnSpc>
              <a:spcAft>
                <a:spcPts val="0"/>
              </a:spcAft>
              <a:defRPr/>
            </a:pPr>
            <a:endParaRPr kumimoji="0" lang="en-US" altLang="ko-KR" sz="1100" b="0" kern="0" dirty="0">
              <a:solidFill>
                <a:sysClr val="windowText" lastClr="000000"/>
              </a:solidFill>
              <a:latin typeface="돋움" pitchFamily="50" charset="-127"/>
            </a:endParaRPr>
          </a:p>
        </p:txBody>
      </p:sp>
      <p:sp>
        <p:nvSpPr>
          <p:cNvPr id="36" name="AutoShape 13"/>
          <p:cNvSpPr>
            <a:spLocks noChangeArrowheads="1"/>
          </p:cNvSpPr>
          <p:nvPr/>
        </p:nvSpPr>
        <p:spPr bwMode="auto">
          <a:xfrm>
            <a:off x="3549650" y="2249488"/>
            <a:ext cx="2809875" cy="346075"/>
          </a:xfrm>
          <a:prstGeom prst="roundRect">
            <a:avLst>
              <a:gd name="adj" fmla="val 16667"/>
            </a:avLst>
          </a:prstGeom>
          <a:solidFill>
            <a:srgbClr val="EFEFFF"/>
          </a:solidFill>
          <a:ln w="9525" algn="ctr">
            <a:solidFill>
              <a:srgbClr val="B2B2B2"/>
            </a:solidFill>
            <a:round/>
            <a:headEnd/>
            <a:tailEnd/>
          </a:ln>
        </p:spPr>
        <p:txBody>
          <a:bodyPr lIns="95784" tIns="47892" rIns="95784" bIns="47892" anchor="ctr">
            <a:spAutoFit/>
          </a:bodyPr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차별화 전략</a:t>
            </a:r>
          </a:p>
        </p:txBody>
      </p:sp>
      <p:sp>
        <p:nvSpPr>
          <p:cNvPr id="37" name="AutoShape 14"/>
          <p:cNvSpPr>
            <a:spLocks noChangeArrowheads="1"/>
          </p:cNvSpPr>
          <p:nvPr/>
        </p:nvSpPr>
        <p:spPr bwMode="auto">
          <a:xfrm>
            <a:off x="6429375" y="4327525"/>
            <a:ext cx="2809875" cy="346075"/>
          </a:xfrm>
          <a:prstGeom prst="roundRect">
            <a:avLst>
              <a:gd name="adj" fmla="val 16667"/>
            </a:avLst>
          </a:prstGeom>
          <a:solidFill>
            <a:srgbClr val="EFEFFF"/>
          </a:solidFill>
          <a:ln w="9525" algn="ctr">
            <a:solidFill>
              <a:srgbClr val="B2B2B2"/>
            </a:solidFill>
            <a:round/>
            <a:headEnd/>
            <a:tailEnd/>
          </a:ln>
        </p:spPr>
        <p:txBody>
          <a:bodyPr lIns="95784" tIns="47892" rIns="95784" bIns="47892" anchor="ctr">
            <a:spAutoFit/>
          </a:bodyPr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정부의 자금지원과 이익배당 </a:t>
            </a:r>
          </a:p>
        </p:txBody>
      </p:sp>
      <p:sp>
        <p:nvSpPr>
          <p:cNvPr id="38" name="AutoShape 15"/>
          <p:cNvSpPr>
            <a:spLocks noChangeArrowheads="1"/>
          </p:cNvSpPr>
          <p:nvPr/>
        </p:nvSpPr>
        <p:spPr bwMode="auto">
          <a:xfrm>
            <a:off x="741363" y="4327525"/>
            <a:ext cx="2809875" cy="346075"/>
          </a:xfrm>
          <a:prstGeom prst="roundRect">
            <a:avLst>
              <a:gd name="adj" fmla="val 16667"/>
            </a:avLst>
          </a:prstGeom>
          <a:solidFill>
            <a:srgbClr val="EFEFFF"/>
          </a:solidFill>
          <a:ln w="9525" algn="ctr">
            <a:solidFill>
              <a:srgbClr val="B2B2B2"/>
            </a:solidFill>
            <a:round/>
            <a:headEnd/>
            <a:tailEnd/>
          </a:ln>
        </p:spPr>
        <p:txBody>
          <a:bodyPr lIns="95784" tIns="47892" rIns="95784" bIns="47892" anchor="ctr">
            <a:spAutoFit/>
          </a:bodyPr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자립기반 구성</a:t>
            </a:r>
          </a:p>
        </p:txBody>
      </p:sp>
      <p:sp>
        <p:nvSpPr>
          <p:cNvPr id="47124" name="직사각형 39"/>
          <p:cNvSpPr>
            <a:spLocks noChangeArrowheads="1"/>
          </p:cNvSpPr>
          <p:nvPr/>
        </p:nvSpPr>
        <p:spPr bwMode="auto">
          <a:xfrm>
            <a:off x="488950" y="1125538"/>
            <a:ext cx="9074150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 algn="just">
              <a:lnSpc>
                <a:spcPct val="140000"/>
              </a:lnSpc>
              <a:spcAft>
                <a:spcPts val="1300"/>
              </a:spcAft>
              <a:buFont typeface="Arial" charset="0"/>
              <a:buChar char="•"/>
              <a:tabLst>
                <a:tab pos="5759450" algn="r"/>
              </a:tabLst>
            </a:pP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콘텐츠공제조합 설립 추진시 주요 고려사항으로 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1) 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차별화 전략 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2) 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자립기반 구성 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3) 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정부의 자금지원과 이익배당 등을 검토함 </a:t>
            </a:r>
            <a:endParaRPr lang="en-US" altLang="ko-KR" sz="110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95C1F586-908C-4DED-B9D8-48B08B6B635C}" type="slidenum">
              <a:rPr lang="en-US" altLang="ko-KR" smtClean="0">
                <a:latin typeface="Arial" charset="0"/>
                <a:ea typeface="굴림" charset="-127"/>
              </a:rPr>
              <a:pPr/>
              <a:t>21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49154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3563938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5.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콘텐츠공제조합 관련 주요 논점 </a:t>
            </a:r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(2)</a:t>
            </a:r>
          </a:p>
        </p:txBody>
      </p:sp>
      <p:sp>
        <p:nvSpPr>
          <p:cNvPr id="49155" name="Rectangle 1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49158" name="Rectangle 4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49159" name="Rectangle 5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sp>
        <p:nvSpPr>
          <p:cNvPr id="49160" name="AutoShape 8"/>
          <p:cNvSpPr>
            <a:spLocks noChangeArrowheads="1"/>
          </p:cNvSpPr>
          <p:nvPr/>
        </p:nvSpPr>
        <p:spPr bwMode="gray">
          <a:xfrm>
            <a:off x="290513" y="714375"/>
            <a:ext cx="1809750" cy="285750"/>
          </a:xfrm>
          <a:prstGeom prst="bevel">
            <a:avLst>
              <a:gd name="adj" fmla="val 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중장기 발전 전망</a:t>
            </a:r>
          </a:p>
        </p:txBody>
      </p:sp>
      <p:sp>
        <p:nvSpPr>
          <p:cNvPr id="49161" name="직사각형 39"/>
          <p:cNvSpPr>
            <a:spLocks noChangeArrowheads="1"/>
          </p:cNvSpPr>
          <p:nvPr/>
        </p:nvSpPr>
        <p:spPr bwMode="auto">
          <a:xfrm>
            <a:off x="523875" y="1071563"/>
            <a:ext cx="9074150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 algn="just">
              <a:lnSpc>
                <a:spcPct val="140000"/>
              </a:lnSpc>
              <a:spcAft>
                <a:spcPts val="1300"/>
              </a:spcAft>
              <a:buFont typeface="Arial" charset="0"/>
              <a:buChar char="•"/>
              <a:tabLst>
                <a:tab pos="5759450" algn="r"/>
              </a:tabLst>
            </a:pP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콘텐츠공제조합은 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1) 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인적 공제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 리스크 관리부분인 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2) 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신용관리 및 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3) 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심사제도를 지속적인 검토 및 개선을 통하여 중장기 발전에 기여할 수 있도록 노력이 필요함</a:t>
            </a:r>
            <a:endParaRPr lang="en-US" altLang="ko-KR" sz="110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49162" name="그룹 42"/>
          <p:cNvGrpSpPr>
            <a:grpSpLocks/>
          </p:cNvGrpSpPr>
          <p:nvPr/>
        </p:nvGrpSpPr>
        <p:grpSpPr bwMode="auto">
          <a:xfrm>
            <a:off x="523875" y="1928813"/>
            <a:ext cx="4214813" cy="3594100"/>
            <a:chOff x="1037584" y="2420938"/>
            <a:chExt cx="4214842" cy="3593925"/>
          </a:xfrm>
        </p:grpSpPr>
        <p:sp>
          <p:nvSpPr>
            <p:cNvPr id="44" name="Line 7"/>
            <p:cNvSpPr>
              <a:spLocks noChangeShapeType="1"/>
            </p:cNvSpPr>
            <p:nvPr/>
          </p:nvSpPr>
          <p:spPr bwMode="auto">
            <a:xfrm>
              <a:off x="1037584" y="5649756"/>
              <a:ext cx="4214842" cy="0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5" name="Text Box 8"/>
            <p:cNvSpPr txBox="1">
              <a:spLocks noChangeArrowheads="1"/>
            </p:cNvSpPr>
            <p:nvPr/>
          </p:nvSpPr>
          <p:spPr bwMode="auto">
            <a:xfrm>
              <a:off x="1218560" y="5706903"/>
              <a:ext cx="727080" cy="30796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1400" b="0" kern="0" dirty="0">
                  <a:solidFill>
                    <a:sysClr val="windowText" lastClr="000000"/>
                  </a:solidFill>
                </a:rPr>
                <a:t>2012</a:t>
              </a:r>
            </a:p>
          </p:txBody>
        </p:sp>
        <p:sp>
          <p:nvSpPr>
            <p:cNvPr id="48" name="Oval 11"/>
            <p:cNvSpPr>
              <a:spLocks noChangeArrowheads="1"/>
            </p:cNvSpPr>
            <p:nvPr/>
          </p:nvSpPr>
          <p:spPr bwMode="auto">
            <a:xfrm>
              <a:off x="3379163" y="2697150"/>
              <a:ext cx="1295409" cy="100801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 algn="ctr">
              <a:solidFill>
                <a:srgbClr val="B2B2B2"/>
              </a:solidFill>
              <a:round/>
              <a:headEnd/>
              <a:tailEnd/>
            </a:ln>
            <a:effectLst>
              <a:outerShdw blurRad="50800" dist="50800" dir="5400000" algn="ctr" rotWithShape="0">
                <a:schemeClr val="accent2">
                  <a:lumMod val="20000"/>
                  <a:lumOff val="80000"/>
                </a:schemeClr>
              </a:outerShdw>
            </a:effectLst>
          </p:spPr>
          <p:txBody>
            <a:bodyPr wrap="none" anchor="ctr"/>
            <a:lstStyle/>
            <a:p>
              <a:pPr algn="ctr" fontAlgn="auto" latinLnBrk="0">
                <a:spcAft>
                  <a:spcPts val="0"/>
                </a:spcAft>
                <a:defRPr/>
              </a:pPr>
              <a:r>
                <a:rPr kumimoji="0" lang="ko-KR" altLang="en-US" sz="1400" kern="0" dirty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중장기 </a:t>
              </a:r>
              <a:endParaRPr kumimoji="0" lang="en-US" altLang="ko-KR" sz="140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algn="ctr" fontAlgn="auto" latinLnBrk="0">
                <a:spcAft>
                  <a:spcPts val="0"/>
                </a:spcAft>
                <a:defRPr/>
              </a:pPr>
              <a:r>
                <a:rPr kumimoji="0" lang="ko-KR" altLang="en-US" sz="1400" kern="0" dirty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발전</a:t>
              </a:r>
              <a:endParaRPr kumimoji="0" lang="en-US" altLang="ko-KR" sz="140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9" name="Line 12"/>
            <p:cNvSpPr>
              <a:spLocks noChangeShapeType="1"/>
            </p:cNvSpPr>
            <p:nvPr/>
          </p:nvSpPr>
          <p:spPr bwMode="auto">
            <a:xfrm flipV="1">
              <a:off x="2539369" y="3633729"/>
              <a:ext cx="933456" cy="107151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1" name="Line 14"/>
            <p:cNvSpPr>
              <a:spLocks noChangeShapeType="1"/>
            </p:cNvSpPr>
            <p:nvPr/>
          </p:nvSpPr>
          <p:spPr bwMode="auto">
            <a:xfrm flipV="1">
              <a:off x="1074097" y="2420938"/>
              <a:ext cx="0" cy="3239929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800" b="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52" name="Oval 10"/>
          <p:cNvSpPr>
            <a:spLocks noChangeArrowheads="1"/>
          </p:cNvSpPr>
          <p:nvPr/>
        </p:nvSpPr>
        <p:spPr bwMode="auto">
          <a:xfrm>
            <a:off x="1309688" y="4286250"/>
            <a:ext cx="792162" cy="504825"/>
          </a:xfrm>
          <a:prstGeom prst="ellipse">
            <a:avLst/>
          </a:prstGeom>
          <a:noFill/>
          <a:ln w="19050" algn="ctr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 latinLnBrk="0">
              <a:spcAft>
                <a:spcPts val="0"/>
              </a:spcAft>
              <a:defRPr/>
            </a:pPr>
            <a:r>
              <a:rPr kumimoji="0" lang="ko-KR" altLang="en-US" sz="12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신용관리</a:t>
            </a:r>
            <a:endParaRPr kumimoji="0" lang="en-US" altLang="ko-KR" sz="12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3" name="Oval 10"/>
          <p:cNvSpPr>
            <a:spLocks noChangeArrowheads="1"/>
          </p:cNvSpPr>
          <p:nvPr/>
        </p:nvSpPr>
        <p:spPr bwMode="auto">
          <a:xfrm>
            <a:off x="2381250" y="4357688"/>
            <a:ext cx="792163" cy="504825"/>
          </a:xfrm>
          <a:prstGeom prst="ellipse">
            <a:avLst/>
          </a:prstGeom>
          <a:noFill/>
          <a:ln w="19050" algn="ctr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 latinLnBrk="0">
              <a:spcAft>
                <a:spcPts val="0"/>
              </a:spcAft>
              <a:defRPr/>
            </a:pPr>
            <a:r>
              <a:rPr kumimoji="0" lang="ko-KR" altLang="en-US" sz="12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심사</a:t>
            </a:r>
            <a:endParaRPr kumimoji="0" lang="en-US" altLang="ko-KR" sz="12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fontAlgn="auto" latinLnBrk="0">
              <a:spcAft>
                <a:spcPts val="0"/>
              </a:spcAft>
              <a:defRPr/>
            </a:pPr>
            <a:r>
              <a:rPr kumimoji="0" lang="ko-KR" altLang="en-US" sz="12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제도</a:t>
            </a:r>
            <a:endParaRPr kumimoji="0" lang="en-US" altLang="ko-KR" sz="12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5" name="Oval 10"/>
          <p:cNvSpPr>
            <a:spLocks noChangeArrowheads="1"/>
          </p:cNvSpPr>
          <p:nvPr/>
        </p:nvSpPr>
        <p:spPr bwMode="auto">
          <a:xfrm>
            <a:off x="803275" y="3643313"/>
            <a:ext cx="792163" cy="504825"/>
          </a:xfrm>
          <a:prstGeom prst="ellipse">
            <a:avLst/>
          </a:prstGeom>
          <a:noFill/>
          <a:ln w="19050" algn="ctr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 latinLnBrk="0">
              <a:spcAft>
                <a:spcPts val="0"/>
              </a:spcAft>
              <a:defRPr/>
            </a:pPr>
            <a:r>
              <a:rPr kumimoji="0" lang="ko-KR" altLang="en-US" sz="12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인적</a:t>
            </a:r>
            <a:endParaRPr kumimoji="0" lang="en-US" altLang="ko-KR" sz="12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fontAlgn="auto" latinLnBrk="0">
              <a:spcAft>
                <a:spcPts val="0"/>
              </a:spcAft>
              <a:defRPr/>
            </a:pPr>
            <a:r>
              <a:rPr kumimoji="0" lang="ko-KR" altLang="en-US" sz="12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공제</a:t>
            </a:r>
            <a:endParaRPr kumimoji="0" lang="en-US" altLang="ko-KR" sz="12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49166" name="Group 18"/>
          <p:cNvGrpSpPr>
            <a:grpSpLocks/>
          </p:cNvGrpSpPr>
          <p:nvPr/>
        </p:nvGrpSpPr>
        <p:grpSpPr bwMode="auto">
          <a:xfrm>
            <a:off x="2649538" y="2205038"/>
            <a:ext cx="4391025" cy="0"/>
            <a:chOff x="2649538" y="2205038"/>
            <a:chExt cx="4391025" cy="0"/>
          </a:xfrm>
        </p:grpSpPr>
        <p:sp>
          <p:nvSpPr>
            <p:cNvPr id="49174" name="Line 19"/>
            <p:cNvSpPr>
              <a:spLocks noChangeShapeType="1"/>
            </p:cNvSpPr>
            <p:nvPr/>
          </p:nvSpPr>
          <p:spPr bwMode="auto">
            <a:xfrm>
              <a:off x="1850" y="1389"/>
              <a:ext cx="2359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9175" name="Line 20"/>
            <p:cNvSpPr>
              <a:spLocks noChangeShapeType="1"/>
            </p:cNvSpPr>
            <p:nvPr/>
          </p:nvSpPr>
          <p:spPr bwMode="auto">
            <a:xfrm flipH="1">
              <a:off x="1669" y="1389"/>
              <a:ext cx="181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9176" name="Line 21"/>
            <p:cNvSpPr>
              <a:spLocks noChangeShapeType="1"/>
            </p:cNvSpPr>
            <p:nvPr/>
          </p:nvSpPr>
          <p:spPr bwMode="auto">
            <a:xfrm>
              <a:off x="4209" y="1389"/>
              <a:ext cx="226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77" name="Rectangle 32"/>
          <p:cNvSpPr>
            <a:spLocks noChangeArrowheads="1"/>
          </p:cNvSpPr>
          <p:nvPr/>
        </p:nvSpPr>
        <p:spPr bwMode="auto">
          <a:xfrm>
            <a:off x="6032500" y="1643063"/>
            <a:ext cx="3484563" cy="19050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88900" indent="-88900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en-US" altLang="ko-KR" sz="1100" b="0" dirty="0">
              <a:latin typeface="맑은 고딕" pitchFamily="50" charset="-127"/>
              <a:ea typeface="맑은 고딕" pitchFamily="50" charset="-127"/>
            </a:endParaRPr>
          </a:p>
          <a:p>
            <a:pPr marL="88900" indent="-88900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현대적 의미의 공제사업이 보증 및 대출 등의 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</a:endParaRPr>
          </a:p>
          <a:p>
            <a:pPr marL="88900" indent="-88900">
              <a:lnSpc>
                <a:spcPct val="170000"/>
              </a:lnSpc>
              <a:buFont typeface="Wingdings" pitchFamily="2" charset="2"/>
              <a:buNone/>
              <a:defRPr/>
            </a:pPr>
            <a:r>
              <a:rPr lang="en-US" altLang="ko-KR" sz="1100" b="0" dirty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금융적 기능으로 발전하였다 해도 전통적인 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</a:endParaRPr>
          </a:p>
          <a:p>
            <a:pPr marL="88900" indent="-88900">
              <a:lnSpc>
                <a:spcPct val="170000"/>
              </a:lnSpc>
              <a:buFont typeface="Wingdings" pitchFamily="2" charset="2"/>
              <a:buNone/>
              <a:defRPr/>
            </a:pPr>
            <a:r>
              <a:rPr lang="en-US" altLang="ko-KR" sz="1100" b="0" dirty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1100" dirty="0">
                <a:latin typeface="맑은 고딕" pitchFamily="50" charset="-127"/>
                <a:ea typeface="맑은 고딕" pitchFamily="50" charset="-127"/>
              </a:rPr>
              <a:t>상호부조와 복지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라는 보장적 기능을 무시할 수 없음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</a:endParaRPr>
          </a:p>
          <a:p>
            <a:pPr marL="88900" indent="-88900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현재 많은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공제조합에서 손해보험과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같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은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70000"/>
              </a:lnSpc>
              <a:buFont typeface="Wingdings" pitchFamily="2" charset="2"/>
              <a:buNone/>
              <a:defRPr/>
            </a:pPr>
            <a:r>
              <a:rPr lang="en-US" altLang="ko-KR" sz="1100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100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보장적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기능을 수반하는 상품을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조합원들에게 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70000"/>
              </a:lnSpc>
              <a:buFont typeface="Wingdings" pitchFamily="2" charset="2"/>
              <a:buNone/>
              <a:defRPr/>
            </a:pPr>
            <a:r>
              <a:rPr lang="en-US" altLang="ko-KR" sz="1100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100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</a:rPr>
              <a:t>인적공제로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제공하고 있음</a:t>
            </a:r>
          </a:p>
          <a:p>
            <a:pPr marL="88900" indent="-88900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en-US" altLang="ko-KR" sz="11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3" name="Rectangle 32"/>
          <p:cNvSpPr>
            <a:spLocks noChangeArrowheads="1"/>
          </p:cNvSpPr>
          <p:nvPr/>
        </p:nvSpPr>
        <p:spPr bwMode="auto">
          <a:xfrm>
            <a:off x="6024563" y="3716338"/>
            <a:ext cx="3484562" cy="11430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88900" indent="-88900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콘텐츠산업의 육성 및 발전을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고려한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체계적이고 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70000"/>
              </a:lnSpc>
              <a:buFont typeface="Wingdings" pitchFamily="2" charset="2"/>
              <a:buNone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 지속적인 </a:t>
            </a:r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</a:rPr>
              <a:t>리스크관리가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 필요함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</a:endParaRPr>
          </a:p>
          <a:p>
            <a:pPr marL="88900" indent="-88900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소프트웨어공제조합은 신용도로 평가등급을 부여해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70000"/>
              </a:lnSpc>
              <a:buFont typeface="Wingdings" pitchFamily="2" charset="2"/>
              <a:buNone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 신용업무를 수행하여</a:t>
            </a:r>
            <a:r>
              <a:rPr lang="en-US" altLang="ko-KR" sz="1100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공제활동에</a:t>
            </a:r>
            <a:r>
              <a:rPr lang="en-US" altLang="ko-KR" sz="1100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대한 </a:t>
            </a:r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</a:rPr>
              <a:t>리스크를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 관리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9169" name="Rectangle 32"/>
          <p:cNvSpPr>
            <a:spLocks noChangeArrowheads="1"/>
          </p:cNvSpPr>
          <p:nvPr/>
        </p:nvSpPr>
        <p:spPr bwMode="auto">
          <a:xfrm>
            <a:off x="6024563" y="4967288"/>
            <a:ext cx="3484562" cy="11430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88900" indent="-88900">
              <a:lnSpc>
                <a:spcPct val="170000"/>
              </a:lnSpc>
              <a:buFont typeface="Arial" charset="0"/>
              <a:buChar char="•"/>
            </a:pP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콘텐츠산업 특성에 맞는 심사제도를 구축해야 함</a:t>
            </a:r>
            <a:endParaRPr lang="en-US" altLang="ko-KR" sz="1100" b="0">
              <a:latin typeface="맑은 고딕" pitchFamily="50" charset="-127"/>
              <a:ea typeface="맑은 고딕" pitchFamily="50" charset="-127"/>
            </a:endParaRPr>
          </a:p>
          <a:p>
            <a:pPr marL="88900" indent="-88900">
              <a:lnSpc>
                <a:spcPct val="170000"/>
              </a:lnSpc>
              <a:buFont typeface="Arial" charset="0"/>
              <a:buChar char="•"/>
            </a:pP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한국무역보험공사는 문화수출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보험제도에 대하여 </a:t>
            </a:r>
            <a:endParaRPr lang="en-US" altLang="ko-KR" sz="1100" b="0">
              <a:latin typeface="맑은 고딕" pitchFamily="50" charset="-127"/>
              <a:ea typeface="맑은 고딕" pitchFamily="50" charset="-127"/>
            </a:endParaRPr>
          </a:p>
          <a:p>
            <a:pPr marL="88900" indent="-88900">
              <a:lnSpc>
                <a:spcPct val="170000"/>
              </a:lnSpc>
              <a:buFont typeface="Wingdings" pitchFamily="2" charset="2"/>
              <a:buNone/>
            </a:pP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  1)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자체 심사 및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 2)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심사의 전문성 및 객관성을 </a:t>
            </a:r>
            <a:endParaRPr lang="en-US" altLang="ko-KR" sz="1100" b="0">
              <a:latin typeface="맑은 고딕" pitchFamily="50" charset="-127"/>
              <a:ea typeface="맑은 고딕" pitchFamily="50" charset="-127"/>
            </a:endParaRPr>
          </a:p>
          <a:p>
            <a:pPr marL="88900" indent="-88900">
              <a:lnSpc>
                <a:spcPct val="170000"/>
              </a:lnSpc>
              <a:buFont typeface="Wingdings" pitchFamily="2" charset="2"/>
              <a:buNone/>
            </a:pP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강화하여 리스크를 관리하려 노력함</a:t>
            </a:r>
            <a:endParaRPr lang="en-US" altLang="ko-KR" sz="11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2" name="Oval 10"/>
          <p:cNvSpPr>
            <a:spLocks noChangeArrowheads="1"/>
          </p:cNvSpPr>
          <p:nvPr/>
        </p:nvSpPr>
        <p:spPr bwMode="auto">
          <a:xfrm>
            <a:off x="5089525" y="1643063"/>
            <a:ext cx="792163" cy="504825"/>
          </a:xfrm>
          <a:prstGeom prst="ellipse">
            <a:avLst/>
          </a:prstGeom>
          <a:noFill/>
          <a:ln w="19050" algn="ctr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 latinLnBrk="0">
              <a:spcAft>
                <a:spcPts val="0"/>
              </a:spcAft>
              <a:defRPr/>
            </a:pPr>
            <a:r>
              <a:rPr kumimoji="0" lang="ko-KR" altLang="en-US" sz="12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인적</a:t>
            </a:r>
            <a:endParaRPr kumimoji="0" lang="en-US" altLang="ko-KR" sz="12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fontAlgn="auto" latinLnBrk="0">
              <a:spcAft>
                <a:spcPts val="0"/>
              </a:spcAft>
              <a:defRPr/>
            </a:pPr>
            <a:r>
              <a:rPr kumimoji="0" lang="ko-KR" altLang="en-US" sz="12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공제</a:t>
            </a:r>
            <a:endParaRPr kumimoji="0" lang="en-US" altLang="ko-KR" sz="12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3" name="Oval 10"/>
          <p:cNvSpPr>
            <a:spLocks noChangeArrowheads="1"/>
          </p:cNvSpPr>
          <p:nvPr/>
        </p:nvSpPr>
        <p:spPr bwMode="auto">
          <a:xfrm>
            <a:off x="5095875" y="3748088"/>
            <a:ext cx="792163" cy="504825"/>
          </a:xfrm>
          <a:prstGeom prst="ellipse">
            <a:avLst/>
          </a:prstGeom>
          <a:noFill/>
          <a:ln w="19050" algn="ctr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 latinLnBrk="0">
              <a:spcAft>
                <a:spcPts val="0"/>
              </a:spcAft>
              <a:defRPr/>
            </a:pPr>
            <a:r>
              <a:rPr kumimoji="0" lang="ko-KR" altLang="en-US" sz="12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신용</a:t>
            </a:r>
            <a:endParaRPr kumimoji="0" lang="en-US" altLang="ko-KR" sz="12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fontAlgn="auto" latinLnBrk="0">
              <a:spcAft>
                <a:spcPts val="0"/>
              </a:spcAft>
              <a:defRPr/>
            </a:pPr>
            <a:r>
              <a:rPr kumimoji="0" lang="ko-KR" altLang="en-US" sz="12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관리</a:t>
            </a:r>
            <a:endParaRPr kumimoji="0" lang="en-US" altLang="ko-KR" sz="12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4" name="Oval 10"/>
          <p:cNvSpPr>
            <a:spLocks noChangeArrowheads="1"/>
          </p:cNvSpPr>
          <p:nvPr/>
        </p:nvSpPr>
        <p:spPr bwMode="auto">
          <a:xfrm>
            <a:off x="5095875" y="4962525"/>
            <a:ext cx="792163" cy="504825"/>
          </a:xfrm>
          <a:prstGeom prst="ellipse">
            <a:avLst/>
          </a:prstGeom>
          <a:noFill/>
          <a:ln w="19050" algn="ctr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 latinLnBrk="0">
              <a:spcAft>
                <a:spcPts val="0"/>
              </a:spcAft>
              <a:defRPr/>
            </a:pPr>
            <a:r>
              <a:rPr kumimoji="0" lang="ko-KR" altLang="en-US" sz="12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심사</a:t>
            </a:r>
            <a:endParaRPr kumimoji="0" lang="en-US" altLang="ko-KR" sz="12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fontAlgn="auto" latinLnBrk="0">
              <a:spcAft>
                <a:spcPts val="0"/>
              </a:spcAft>
              <a:defRPr/>
            </a:pPr>
            <a:r>
              <a:rPr kumimoji="0" lang="ko-KR" altLang="en-US" sz="1200" b="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제도</a:t>
            </a:r>
            <a:endParaRPr kumimoji="0" lang="en-US" altLang="ko-KR" sz="1200" b="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7329488" y="136525"/>
            <a:ext cx="2266950" cy="290513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 dirty="0" err="1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콘텐츠공제조합</a:t>
            </a: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 설립 방안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ChangeArrowheads="1"/>
          </p:cNvSpPr>
          <p:nvPr/>
        </p:nvSpPr>
        <p:spPr bwMode="auto">
          <a:xfrm>
            <a:off x="0" y="2133600"/>
            <a:ext cx="9906000" cy="2447925"/>
          </a:xfrm>
          <a:prstGeom prst="rect">
            <a:avLst/>
          </a:prstGeom>
          <a:solidFill>
            <a:srgbClr val="E5E5FF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marL="179388" indent="-179388" algn="ctr" defTabSz="873125">
              <a:lnSpc>
                <a:spcPct val="14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ko-KR" sz="2800" b="0">
                <a:solidFill>
                  <a:srgbClr val="000099"/>
                </a:solidFill>
                <a:latin typeface="바탕" pitchFamily="18" charset="-127"/>
                <a:ea typeface="바탕" pitchFamily="18" charset="-127"/>
              </a:rPr>
              <a:t>Ⅴ.</a:t>
            </a:r>
            <a:r>
              <a:rPr lang="en-US" altLang="ko-KR" sz="2800" b="0">
                <a:solidFill>
                  <a:srgbClr val="000099"/>
                </a:solidFill>
                <a:latin typeface="돋움" pitchFamily="50" charset="-127"/>
              </a:rPr>
              <a:t> </a:t>
            </a:r>
            <a:r>
              <a:rPr lang="ko-KR" altLang="en-US" sz="2800" b="0">
                <a:solidFill>
                  <a:srgbClr val="000099"/>
                </a:solidFill>
                <a:latin typeface="HY견고딕" pitchFamily="18" charset="-127"/>
                <a:ea typeface="HY견고딕" pitchFamily="18" charset="-127"/>
              </a:rPr>
              <a:t>결론</a:t>
            </a:r>
            <a:endParaRPr lang="en-US" altLang="ko-KR" sz="2800" b="0">
              <a:solidFill>
                <a:srgbClr val="000099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3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C20441BC-E11D-48B5-83BA-38A8E7CD4958}" type="slidenum">
              <a:rPr lang="en-US" altLang="ko-KR" smtClean="0">
                <a:latin typeface="Arial" charset="0"/>
                <a:ea typeface="굴림" charset="-127"/>
              </a:rPr>
              <a:pPr/>
              <a:t>23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53250" name="AutoShape 8"/>
          <p:cNvSpPr>
            <a:spLocks noChangeArrowheads="1"/>
          </p:cNvSpPr>
          <p:nvPr/>
        </p:nvSpPr>
        <p:spPr bwMode="gray">
          <a:xfrm>
            <a:off x="290513" y="714375"/>
            <a:ext cx="1222375" cy="285750"/>
          </a:xfrm>
          <a:prstGeom prst="bevel">
            <a:avLst>
              <a:gd name="adj" fmla="val 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주요 내용</a:t>
            </a:r>
          </a:p>
        </p:txBody>
      </p:sp>
      <p:sp>
        <p:nvSpPr>
          <p:cNvPr id="53251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23177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1.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콘텐츠공제조합 설립</a:t>
            </a:r>
            <a:endParaRPr lang="en-US" altLang="ko-KR" sz="1600" b="0">
              <a:solidFill>
                <a:srgbClr val="333399"/>
              </a:solidFill>
              <a:ea typeface="HY견고딕" pitchFamily="18" charset="-127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8161338" y="138113"/>
            <a:ext cx="1446212" cy="290512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결론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  <p:grpSp>
        <p:nvGrpSpPr>
          <p:cNvPr id="53253" name="그룹 43"/>
          <p:cNvGrpSpPr>
            <a:grpSpLocks/>
          </p:cNvGrpSpPr>
          <p:nvPr/>
        </p:nvGrpSpPr>
        <p:grpSpPr bwMode="auto">
          <a:xfrm>
            <a:off x="381000" y="1500188"/>
            <a:ext cx="9088438" cy="4678362"/>
            <a:chOff x="437016" y="1071546"/>
            <a:chExt cx="9088016" cy="4677734"/>
          </a:xfrm>
        </p:grpSpPr>
        <p:sp>
          <p:nvSpPr>
            <p:cNvPr id="47" name="Rectangle 18"/>
            <p:cNvSpPr>
              <a:spLocks noChangeArrowheads="1"/>
            </p:cNvSpPr>
            <p:nvPr/>
          </p:nvSpPr>
          <p:spPr bwMode="auto">
            <a:xfrm>
              <a:off x="3368993" y="1927093"/>
              <a:ext cx="2808157" cy="6269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3338" tIns="36512" rIns="33338" bIns="36512">
              <a:spAutoFit/>
            </a:bodyPr>
            <a:lstStyle/>
            <a:p>
              <a:pPr marL="90488" indent="-90488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ko-KR" altLang="en-US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주요 공제사업인 자금대여</a:t>
              </a:r>
              <a:r>
                <a:rPr lang="en-US" altLang="ko-KR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, </a:t>
              </a:r>
              <a:r>
                <a:rPr lang="ko-KR" altLang="en-US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채무</a:t>
              </a:r>
              <a:r>
                <a:rPr lang="en-US" altLang="ko-KR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·</a:t>
              </a:r>
              <a:r>
                <a:rPr lang="ko-KR" altLang="en-US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이행보증</a:t>
              </a:r>
              <a:r>
                <a:rPr lang="en-US" altLang="ko-KR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</a:t>
              </a:r>
              <a:r>
                <a:rPr lang="ko-KR" altLang="en-US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및 기타 관련</a:t>
              </a:r>
              <a:r>
                <a:rPr lang="en-US" altLang="ko-KR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</a:t>
              </a:r>
              <a:r>
                <a:rPr lang="ko-KR" altLang="en-US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업무를 담당할 팀으로 구성된 조직으로 구성</a:t>
              </a:r>
              <a:endParaRPr lang="en-US" altLang="ko-KR" sz="9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ko-KR" altLang="en-US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적정 인원 산정 및 </a:t>
              </a:r>
              <a:r>
                <a:rPr lang="ko-KR" altLang="en-US" sz="900" b="0" kern="0" dirty="0" err="1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리스크관리</a:t>
              </a:r>
              <a:r>
                <a:rPr lang="ko-KR" altLang="en-US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및 평가체계업무도</a:t>
              </a:r>
              <a:endParaRPr lang="en-US" altLang="ko-KR" sz="9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fontAlgn="auto" latinLnBrk="0"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r>
                <a:rPr lang="en-US" altLang="ko-KR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 </a:t>
              </a:r>
              <a:r>
                <a:rPr lang="ko-KR" altLang="en-US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고려함 </a:t>
              </a:r>
              <a:endParaRPr lang="ko-KR" altLang="ko-KR" sz="9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53256" name="Rectangle 18"/>
            <p:cNvSpPr>
              <a:spLocks noChangeArrowheads="1"/>
            </p:cNvSpPr>
            <p:nvPr/>
          </p:nvSpPr>
          <p:spPr bwMode="auto">
            <a:xfrm>
              <a:off x="452406" y="2530720"/>
              <a:ext cx="2700394" cy="7523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3338" tIns="36512" rIns="33338" bIns="36512">
              <a:spAutoFit/>
            </a:bodyPr>
            <a:lstStyle/>
            <a:p>
              <a:pPr marL="84138" indent="-84138" algn="just">
                <a:lnSpc>
                  <a:spcPct val="150000"/>
                </a:lnSpc>
                <a:spcBef>
                  <a:spcPct val="20000"/>
                </a:spcBef>
                <a:buClr>
                  <a:srgbClr val="000000"/>
                </a:buClr>
                <a:buSzPts val="1000"/>
                <a:buFont typeface="Arial" charset="0"/>
                <a:buChar char="•"/>
              </a:pP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 현재 문화산업진흥법이 개정 중이며 진행 중인</a:t>
              </a:r>
              <a:endParaRPr lang="en-US" altLang="ko-KR" sz="900" b="0">
                <a:latin typeface="맑은 고딕" pitchFamily="50" charset="-127"/>
                <a:ea typeface="맑은 고딕" pitchFamily="50" charset="-127"/>
                <a:cs typeface="굴림" charset="-127"/>
              </a:endParaRPr>
            </a:p>
            <a:p>
              <a:pPr marL="84138" indent="-84138" algn="just">
                <a:lnSpc>
                  <a:spcPct val="150000"/>
                </a:lnSpc>
                <a:spcBef>
                  <a:spcPct val="20000"/>
                </a:spcBef>
                <a:buClr>
                  <a:srgbClr val="000000"/>
                </a:buClr>
                <a:buSzPts val="1000"/>
                <a:buFont typeface="Wingdings" pitchFamily="2" charset="2"/>
                <a:buNone/>
              </a:pPr>
              <a:r>
                <a:rPr lang="en-US" altLang="ko-KR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   </a:t>
              </a: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개정작업을 이용할 수 있는 등 실현 가능한</a:t>
              </a:r>
              <a:endParaRPr lang="en-US" altLang="ko-KR" sz="900" b="0">
                <a:latin typeface="맑은 고딕" pitchFamily="50" charset="-127"/>
                <a:ea typeface="맑은 고딕" pitchFamily="50" charset="-127"/>
                <a:cs typeface="굴림" charset="-127"/>
              </a:endParaRPr>
            </a:p>
            <a:p>
              <a:pPr marL="84138" indent="-84138" algn="just">
                <a:lnSpc>
                  <a:spcPct val="150000"/>
                </a:lnSpc>
                <a:spcBef>
                  <a:spcPct val="20000"/>
                </a:spcBef>
                <a:buClr>
                  <a:srgbClr val="000000"/>
                </a:buClr>
                <a:buSzPts val="1000"/>
                <a:buFont typeface="Wingdings" pitchFamily="2" charset="2"/>
                <a:buNone/>
              </a:pPr>
              <a:r>
                <a:rPr lang="en-US" altLang="ko-KR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   </a:t>
              </a: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법안 등을 적극적으로 검토함</a:t>
              </a:r>
              <a:endParaRPr lang="en-US" altLang="ko-KR" sz="900" b="0">
                <a:latin typeface="맑은 고딕" pitchFamily="50" charset="-127"/>
                <a:ea typeface="맑은 고딕" pitchFamily="50" charset="-127"/>
                <a:cs typeface="굴림" charset="-127"/>
              </a:endParaRPr>
            </a:p>
          </p:txBody>
        </p:sp>
        <p:sp>
          <p:nvSpPr>
            <p:cNvPr id="49" name="Freeform 5"/>
            <p:cNvSpPr>
              <a:spLocks/>
            </p:cNvSpPr>
            <p:nvPr/>
          </p:nvSpPr>
          <p:spPr bwMode="auto">
            <a:xfrm flipV="1">
              <a:off x="6723224" y="2346137"/>
              <a:ext cx="1758868" cy="8380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4" y="0"/>
                </a:cxn>
                <a:cxn ang="0">
                  <a:pos x="864" y="343"/>
                </a:cxn>
                <a:cxn ang="0">
                  <a:pos x="1122" y="347"/>
                </a:cxn>
                <a:cxn ang="0">
                  <a:pos x="1122" y="259"/>
                </a:cxn>
                <a:cxn ang="0">
                  <a:pos x="1296" y="504"/>
                </a:cxn>
                <a:cxn ang="0">
                  <a:pos x="1122" y="778"/>
                </a:cxn>
                <a:cxn ang="0">
                  <a:pos x="1123" y="692"/>
                </a:cxn>
                <a:cxn ang="0">
                  <a:pos x="475" y="689"/>
                </a:cxn>
                <a:cxn ang="0">
                  <a:pos x="475" y="346"/>
                </a:cxn>
                <a:cxn ang="0">
                  <a:pos x="0" y="346"/>
                </a:cxn>
                <a:cxn ang="0">
                  <a:pos x="0" y="0"/>
                </a:cxn>
              </a:cxnLst>
              <a:rect l="0" t="0" r="r" b="b"/>
              <a:pathLst>
                <a:path w="1297" h="779">
                  <a:moveTo>
                    <a:pt x="0" y="0"/>
                  </a:moveTo>
                  <a:lnTo>
                    <a:pt x="864" y="0"/>
                  </a:lnTo>
                  <a:lnTo>
                    <a:pt x="864" y="343"/>
                  </a:lnTo>
                  <a:lnTo>
                    <a:pt x="1122" y="347"/>
                  </a:lnTo>
                  <a:lnTo>
                    <a:pt x="1122" y="259"/>
                  </a:lnTo>
                  <a:lnTo>
                    <a:pt x="1296" y="504"/>
                  </a:lnTo>
                  <a:lnTo>
                    <a:pt x="1122" y="778"/>
                  </a:lnTo>
                  <a:lnTo>
                    <a:pt x="1123" y="692"/>
                  </a:lnTo>
                  <a:lnTo>
                    <a:pt x="475" y="689"/>
                  </a:lnTo>
                  <a:lnTo>
                    <a:pt x="475" y="346"/>
                  </a:lnTo>
                  <a:lnTo>
                    <a:pt x="0" y="346"/>
                  </a:lnTo>
                  <a:lnTo>
                    <a:pt x="0" y="0"/>
                  </a:lnTo>
                </a:path>
              </a:pathLst>
            </a:custGeom>
            <a:solidFill>
              <a:srgbClr val="4F81BD">
                <a:lumMod val="75000"/>
              </a:srgbClr>
            </a:solidFill>
            <a:ln w="6350" cap="flat" cmpd="sng">
              <a:noFill/>
              <a:prstDash val="solid"/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 anchor="ctr"/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0" name="Freeform 7"/>
            <p:cNvSpPr>
              <a:spLocks/>
            </p:cNvSpPr>
            <p:nvPr/>
          </p:nvSpPr>
          <p:spPr bwMode="auto">
            <a:xfrm flipV="1">
              <a:off x="5202470" y="2717562"/>
              <a:ext cx="1757281" cy="8365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4" y="0"/>
                </a:cxn>
                <a:cxn ang="0">
                  <a:pos x="864" y="343"/>
                </a:cxn>
                <a:cxn ang="0">
                  <a:pos x="1122" y="346"/>
                </a:cxn>
                <a:cxn ang="0">
                  <a:pos x="1122" y="259"/>
                </a:cxn>
                <a:cxn ang="0">
                  <a:pos x="1296" y="504"/>
                </a:cxn>
                <a:cxn ang="0">
                  <a:pos x="1122" y="777"/>
                </a:cxn>
                <a:cxn ang="0">
                  <a:pos x="1123" y="691"/>
                </a:cxn>
                <a:cxn ang="0">
                  <a:pos x="475" y="688"/>
                </a:cxn>
                <a:cxn ang="0">
                  <a:pos x="475" y="345"/>
                </a:cxn>
                <a:cxn ang="0">
                  <a:pos x="0" y="345"/>
                </a:cxn>
                <a:cxn ang="0">
                  <a:pos x="0" y="0"/>
                </a:cxn>
              </a:cxnLst>
              <a:rect l="0" t="0" r="r" b="b"/>
              <a:pathLst>
                <a:path w="1297" h="778">
                  <a:moveTo>
                    <a:pt x="0" y="0"/>
                  </a:moveTo>
                  <a:lnTo>
                    <a:pt x="864" y="0"/>
                  </a:lnTo>
                  <a:lnTo>
                    <a:pt x="864" y="343"/>
                  </a:lnTo>
                  <a:lnTo>
                    <a:pt x="1122" y="346"/>
                  </a:lnTo>
                  <a:lnTo>
                    <a:pt x="1122" y="259"/>
                  </a:lnTo>
                  <a:lnTo>
                    <a:pt x="1296" y="504"/>
                  </a:lnTo>
                  <a:lnTo>
                    <a:pt x="1122" y="777"/>
                  </a:lnTo>
                  <a:lnTo>
                    <a:pt x="1123" y="691"/>
                  </a:lnTo>
                  <a:lnTo>
                    <a:pt x="475" y="688"/>
                  </a:lnTo>
                  <a:lnTo>
                    <a:pt x="475" y="345"/>
                  </a:lnTo>
                  <a:lnTo>
                    <a:pt x="0" y="345"/>
                  </a:lnTo>
                  <a:lnTo>
                    <a:pt x="0" y="0"/>
                  </a:lnTo>
                </a:path>
              </a:pathLst>
            </a:custGeom>
            <a:solidFill>
              <a:srgbClr val="4F81BD">
                <a:lumMod val="60000"/>
                <a:lumOff val="40000"/>
              </a:srgbClr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1" name="Freeform 9"/>
            <p:cNvSpPr>
              <a:spLocks/>
            </p:cNvSpPr>
            <p:nvPr/>
          </p:nvSpPr>
          <p:spPr bwMode="auto">
            <a:xfrm flipV="1">
              <a:off x="3680128" y="3088987"/>
              <a:ext cx="1757280" cy="8380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4" y="0"/>
                </a:cxn>
                <a:cxn ang="0">
                  <a:pos x="864" y="343"/>
                </a:cxn>
                <a:cxn ang="0">
                  <a:pos x="1122" y="347"/>
                </a:cxn>
                <a:cxn ang="0">
                  <a:pos x="1122" y="259"/>
                </a:cxn>
                <a:cxn ang="0">
                  <a:pos x="1296" y="504"/>
                </a:cxn>
                <a:cxn ang="0">
                  <a:pos x="1122" y="778"/>
                </a:cxn>
                <a:cxn ang="0">
                  <a:pos x="1123" y="692"/>
                </a:cxn>
                <a:cxn ang="0">
                  <a:pos x="475" y="689"/>
                </a:cxn>
                <a:cxn ang="0">
                  <a:pos x="475" y="346"/>
                </a:cxn>
                <a:cxn ang="0">
                  <a:pos x="0" y="346"/>
                </a:cxn>
                <a:cxn ang="0">
                  <a:pos x="0" y="0"/>
                </a:cxn>
              </a:cxnLst>
              <a:rect l="0" t="0" r="r" b="b"/>
              <a:pathLst>
                <a:path w="1297" h="779">
                  <a:moveTo>
                    <a:pt x="0" y="0"/>
                  </a:moveTo>
                  <a:lnTo>
                    <a:pt x="864" y="0"/>
                  </a:lnTo>
                  <a:lnTo>
                    <a:pt x="864" y="343"/>
                  </a:lnTo>
                  <a:lnTo>
                    <a:pt x="1122" y="347"/>
                  </a:lnTo>
                  <a:lnTo>
                    <a:pt x="1122" y="259"/>
                  </a:lnTo>
                  <a:lnTo>
                    <a:pt x="1296" y="504"/>
                  </a:lnTo>
                  <a:lnTo>
                    <a:pt x="1122" y="778"/>
                  </a:lnTo>
                  <a:lnTo>
                    <a:pt x="1123" y="692"/>
                  </a:lnTo>
                  <a:lnTo>
                    <a:pt x="475" y="689"/>
                  </a:lnTo>
                  <a:lnTo>
                    <a:pt x="475" y="346"/>
                  </a:lnTo>
                  <a:lnTo>
                    <a:pt x="0" y="346"/>
                  </a:lnTo>
                  <a:lnTo>
                    <a:pt x="0" y="0"/>
                  </a:lnTo>
                </a:path>
              </a:pathLst>
            </a:custGeom>
            <a:solidFill>
              <a:srgbClr val="4F81BD">
                <a:lumMod val="40000"/>
                <a:lumOff val="60000"/>
              </a:srgbClr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" name="Freeform 11"/>
            <p:cNvSpPr>
              <a:spLocks/>
            </p:cNvSpPr>
            <p:nvPr/>
          </p:nvSpPr>
          <p:spPr bwMode="auto">
            <a:xfrm flipV="1">
              <a:off x="2159374" y="3460412"/>
              <a:ext cx="1757280" cy="8396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4" y="0"/>
                </a:cxn>
                <a:cxn ang="0">
                  <a:pos x="864" y="343"/>
                </a:cxn>
                <a:cxn ang="0">
                  <a:pos x="1122" y="347"/>
                </a:cxn>
                <a:cxn ang="0">
                  <a:pos x="1122" y="259"/>
                </a:cxn>
                <a:cxn ang="0">
                  <a:pos x="1296" y="504"/>
                </a:cxn>
                <a:cxn ang="0">
                  <a:pos x="1122" y="778"/>
                </a:cxn>
                <a:cxn ang="0">
                  <a:pos x="1123" y="692"/>
                </a:cxn>
                <a:cxn ang="0">
                  <a:pos x="475" y="689"/>
                </a:cxn>
                <a:cxn ang="0">
                  <a:pos x="475" y="346"/>
                </a:cxn>
                <a:cxn ang="0">
                  <a:pos x="0" y="346"/>
                </a:cxn>
                <a:cxn ang="0">
                  <a:pos x="0" y="0"/>
                </a:cxn>
              </a:cxnLst>
              <a:rect l="0" t="0" r="r" b="b"/>
              <a:pathLst>
                <a:path w="1297" h="779">
                  <a:moveTo>
                    <a:pt x="0" y="0"/>
                  </a:moveTo>
                  <a:lnTo>
                    <a:pt x="864" y="0"/>
                  </a:lnTo>
                  <a:lnTo>
                    <a:pt x="864" y="343"/>
                  </a:lnTo>
                  <a:lnTo>
                    <a:pt x="1122" y="347"/>
                  </a:lnTo>
                  <a:lnTo>
                    <a:pt x="1122" y="259"/>
                  </a:lnTo>
                  <a:lnTo>
                    <a:pt x="1296" y="504"/>
                  </a:lnTo>
                  <a:lnTo>
                    <a:pt x="1122" y="778"/>
                  </a:lnTo>
                  <a:lnTo>
                    <a:pt x="1123" y="692"/>
                  </a:lnTo>
                  <a:lnTo>
                    <a:pt x="475" y="689"/>
                  </a:lnTo>
                  <a:lnTo>
                    <a:pt x="475" y="346"/>
                  </a:lnTo>
                  <a:lnTo>
                    <a:pt x="0" y="346"/>
                  </a:lnTo>
                  <a:lnTo>
                    <a:pt x="0" y="0"/>
                  </a:lnTo>
                </a:path>
              </a:pathLst>
            </a:custGeom>
            <a:solidFill>
              <a:srgbClr val="4F81BD">
                <a:lumMod val="20000"/>
                <a:lumOff val="80000"/>
              </a:srgbClr>
            </a:solidFill>
            <a:ln w="6350" cap="flat" cmpd="sng">
              <a:noFill/>
              <a:prstDash val="solid"/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 anchor="ctr"/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3" name="Freeform 13"/>
            <p:cNvSpPr>
              <a:spLocks/>
            </p:cNvSpPr>
            <p:nvPr/>
          </p:nvSpPr>
          <p:spPr bwMode="auto">
            <a:xfrm flipV="1">
              <a:off x="6443837" y="3185812"/>
              <a:ext cx="873084" cy="558725"/>
            </a:xfrm>
            <a:custGeom>
              <a:avLst/>
              <a:gdLst/>
              <a:ahLst/>
              <a:cxnLst>
                <a:cxn ang="0">
                  <a:pos x="608" y="470"/>
                </a:cxn>
                <a:cxn ang="0">
                  <a:pos x="623" y="429"/>
                </a:cxn>
                <a:cxn ang="0">
                  <a:pos x="634" y="392"/>
                </a:cxn>
                <a:cxn ang="0">
                  <a:pos x="640" y="356"/>
                </a:cxn>
                <a:cxn ang="0">
                  <a:pos x="643" y="309"/>
                </a:cxn>
                <a:cxn ang="0">
                  <a:pos x="638" y="264"/>
                </a:cxn>
                <a:cxn ang="0">
                  <a:pos x="631" y="226"/>
                </a:cxn>
                <a:cxn ang="0">
                  <a:pos x="620" y="194"/>
                </a:cxn>
                <a:cxn ang="0">
                  <a:pos x="606" y="163"/>
                </a:cxn>
                <a:cxn ang="0">
                  <a:pos x="588" y="133"/>
                </a:cxn>
                <a:cxn ang="0">
                  <a:pos x="564" y="100"/>
                </a:cxn>
                <a:cxn ang="0">
                  <a:pos x="539" y="74"/>
                </a:cxn>
                <a:cxn ang="0">
                  <a:pos x="503" y="46"/>
                </a:cxn>
                <a:cxn ang="0">
                  <a:pos x="466" y="27"/>
                </a:cxn>
                <a:cxn ang="0">
                  <a:pos x="430" y="13"/>
                </a:cxn>
                <a:cxn ang="0">
                  <a:pos x="395" y="4"/>
                </a:cxn>
                <a:cxn ang="0">
                  <a:pos x="346" y="0"/>
                </a:cxn>
                <a:cxn ang="0">
                  <a:pos x="306" y="3"/>
                </a:cxn>
                <a:cxn ang="0">
                  <a:pos x="267" y="10"/>
                </a:cxn>
                <a:cxn ang="0">
                  <a:pos x="224" y="23"/>
                </a:cxn>
                <a:cxn ang="0">
                  <a:pos x="182" y="42"/>
                </a:cxn>
                <a:cxn ang="0">
                  <a:pos x="112" y="92"/>
                </a:cxn>
                <a:cxn ang="0">
                  <a:pos x="64" y="140"/>
                </a:cxn>
                <a:cxn ang="0">
                  <a:pos x="0" y="146"/>
                </a:cxn>
                <a:cxn ang="0">
                  <a:pos x="188" y="263"/>
                </a:cxn>
                <a:cxn ang="0">
                  <a:pos x="169" y="203"/>
                </a:cxn>
                <a:cxn ang="0">
                  <a:pos x="214" y="162"/>
                </a:cxn>
                <a:cxn ang="0">
                  <a:pos x="276" y="127"/>
                </a:cxn>
                <a:cxn ang="0">
                  <a:pos x="320" y="114"/>
                </a:cxn>
                <a:cxn ang="0">
                  <a:pos x="362" y="107"/>
                </a:cxn>
                <a:cxn ang="0">
                  <a:pos x="405" y="106"/>
                </a:cxn>
                <a:cxn ang="0">
                  <a:pos x="451" y="117"/>
                </a:cxn>
                <a:cxn ang="0">
                  <a:pos x="493" y="133"/>
                </a:cxn>
                <a:cxn ang="0">
                  <a:pos x="527" y="154"/>
                </a:cxn>
                <a:cxn ang="0">
                  <a:pos x="556" y="180"/>
                </a:cxn>
                <a:cxn ang="0">
                  <a:pos x="581" y="213"/>
                </a:cxn>
                <a:cxn ang="0">
                  <a:pos x="607" y="260"/>
                </a:cxn>
                <a:cxn ang="0">
                  <a:pos x="620" y="309"/>
                </a:cxn>
                <a:cxn ang="0">
                  <a:pos x="627" y="351"/>
                </a:cxn>
                <a:cxn ang="0">
                  <a:pos x="622" y="389"/>
                </a:cxn>
                <a:cxn ang="0">
                  <a:pos x="619" y="419"/>
                </a:cxn>
                <a:cxn ang="0">
                  <a:pos x="609" y="451"/>
                </a:cxn>
                <a:cxn ang="0">
                  <a:pos x="577" y="519"/>
                </a:cxn>
              </a:cxnLst>
              <a:rect l="0" t="0" r="r" b="b"/>
              <a:pathLst>
                <a:path w="644" h="520">
                  <a:moveTo>
                    <a:pt x="577" y="519"/>
                  </a:moveTo>
                  <a:lnTo>
                    <a:pt x="608" y="470"/>
                  </a:lnTo>
                  <a:lnTo>
                    <a:pt x="616" y="452"/>
                  </a:lnTo>
                  <a:lnTo>
                    <a:pt x="623" y="429"/>
                  </a:lnTo>
                  <a:lnTo>
                    <a:pt x="630" y="412"/>
                  </a:lnTo>
                  <a:lnTo>
                    <a:pt x="634" y="392"/>
                  </a:lnTo>
                  <a:lnTo>
                    <a:pt x="638" y="375"/>
                  </a:lnTo>
                  <a:lnTo>
                    <a:pt x="640" y="356"/>
                  </a:lnTo>
                  <a:lnTo>
                    <a:pt x="642" y="335"/>
                  </a:lnTo>
                  <a:lnTo>
                    <a:pt x="643" y="309"/>
                  </a:lnTo>
                  <a:lnTo>
                    <a:pt x="641" y="286"/>
                  </a:lnTo>
                  <a:lnTo>
                    <a:pt x="638" y="264"/>
                  </a:lnTo>
                  <a:lnTo>
                    <a:pt x="635" y="245"/>
                  </a:lnTo>
                  <a:lnTo>
                    <a:pt x="631" y="226"/>
                  </a:lnTo>
                  <a:lnTo>
                    <a:pt x="628" y="212"/>
                  </a:lnTo>
                  <a:lnTo>
                    <a:pt x="620" y="194"/>
                  </a:lnTo>
                  <a:lnTo>
                    <a:pt x="613" y="180"/>
                  </a:lnTo>
                  <a:lnTo>
                    <a:pt x="606" y="163"/>
                  </a:lnTo>
                  <a:lnTo>
                    <a:pt x="599" y="151"/>
                  </a:lnTo>
                  <a:lnTo>
                    <a:pt x="588" y="133"/>
                  </a:lnTo>
                  <a:lnTo>
                    <a:pt x="578" y="117"/>
                  </a:lnTo>
                  <a:lnTo>
                    <a:pt x="564" y="100"/>
                  </a:lnTo>
                  <a:lnTo>
                    <a:pt x="552" y="88"/>
                  </a:lnTo>
                  <a:lnTo>
                    <a:pt x="539" y="74"/>
                  </a:lnTo>
                  <a:lnTo>
                    <a:pt x="524" y="59"/>
                  </a:lnTo>
                  <a:lnTo>
                    <a:pt x="503" y="46"/>
                  </a:lnTo>
                  <a:lnTo>
                    <a:pt x="485" y="34"/>
                  </a:lnTo>
                  <a:lnTo>
                    <a:pt x="466" y="27"/>
                  </a:lnTo>
                  <a:lnTo>
                    <a:pt x="450" y="20"/>
                  </a:lnTo>
                  <a:lnTo>
                    <a:pt x="430" y="13"/>
                  </a:lnTo>
                  <a:lnTo>
                    <a:pt x="412" y="8"/>
                  </a:lnTo>
                  <a:lnTo>
                    <a:pt x="395" y="4"/>
                  </a:lnTo>
                  <a:lnTo>
                    <a:pt x="373" y="2"/>
                  </a:lnTo>
                  <a:lnTo>
                    <a:pt x="346" y="0"/>
                  </a:lnTo>
                  <a:lnTo>
                    <a:pt x="323" y="0"/>
                  </a:lnTo>
                  <a:lnTo>
                    <a:pt x="306" y="3"/>
                  </a:lnTo>
                  <a:lnTo>
                    <a:pt x="286" y="6"/>
                  </a:lnTo>
                  <a:lnTo>
                    <a:pt x="267" y="10"/>
                  </a:lnTo>
                  <a:lnTo>
                    <a:pt x="248" y="14"/>
                  </a:lnTo>
                  <a:lnTo>
                    <a:pt x="224" y="23"/>
                  </a:lnTo>
                  <a:lnTo>
                    <a:pt x="204" y="32"/>
                  </a:lnTo>
                  <a:lnTo>
                    <a:pt x="182" y="42"/>
                  </a:lnTo>
                  <a:lnTo>
                    <a:pt x="142" y="67"/>
                  </a:lnTo>
                  <a:lnTo>
                    <a:pt x="112" y="92"/>
                  </a:lnTo>
                  <a:lnTo>
                    <a:pt x="85" y="117"/>
                  </a:lnTo>
                  <a:lnTo>
                    <a:pt x="64" y="140"/>
                  </a:lnTo>
                  <a:lnTo>
                    <a:pt x="42" y="172"/>
                  </a:lnTo>
                  <a:lnTo>
                    <a:pt x="0" y="146"/>
                  </a:lnTo>
                  <a:lnTo>
                    <a:pt x="25" y="315"/>
                  </a:lnTo>
                  <a:lnTo>
                    <a:pt x="188" y="263"/>
                  </a:lnTo>
                  <a:lnTo>
                    <a:pt x="147" y="236"/>
                  </a:lnTo>
                  <a:lnTo>
                    <a:pt x="169" y="203"/>
                  </a:lnTo>
                  <a:lnTo>
                    <a:pt x="190" y="183"/>
                  </a:lnTo>
                  <a:lnTo>
                    <a:pt x="214" y="162"/>
                  </a:lnTo>
                  <a:lnTo>
                    <a:pt x="253" y="136"/>
                  </a:lnTo>
                  <a:lnTo>
                    <a:pt x="276" y="127"/>
                  </a:lnTo>
                  <a:lnTo>
                    <a:pt x="296" y="120"/>
                  </a:lnTo>
                  <a:lnTo>
                    <a:pt x="320" y="114"/>
                  </a:lnTo>
                  <a:lnTo>
                    <a:pt x="342" y="109"/>
                  </a:lnTo>
                  <a:lnTo>
                    <a:pt x="362" y="107"/>
                  </a:lnTo>
                  <a:lnTo>
                    <a:pt x="382" y="107"/>
                  </a:lnTo>
                  <a:lnTo>
                    <a:pt x="405" y="106"/>
                  </a:lnTo>
                  <a:lnTo>
                    <a:pt x="430" y="112"/>
                  </a:lnTo>
                  <a:lnTo>
                    <a:pt x="451" y="117"/>
                  </a:lnTo>
                  <a:lnTo>
                    <a:pt x="470" y="123"/>
                  </a:lnTo>
                  <a:lnTo>
                    <a:pt x="493" y="133"/>
                  </a:lnTo>
                  <a:lnTo>
                    <a:pt x="513" y="146"/>
                  </a:lnTo>
                  <a:lnTo>
                    <a:pt x="527" y="154"/>
                  </a:lnTo>
                  <a:lnTo>
                    <a:pt x="540" y="166"/>
                  </a:lnTo>
                  <a:lnTo>
                    <a:pt x="556" y="180"/>
                  </a:lnTo>
                  <a:lnTo>
                    <a:pt x="570" y="196"/>
                  </a:lnTo>
                  <a:lnTo>
                    <a:pt x="581" y="213"/>
                  </a:lnTo>
                  <a:lnTo>
                    <a:pt x="593" y="231"/>
                  </a:lnTo>
                  <a:lnTo>
                    <a:pt x="607" y="260"/>
                  </a:lnTo>
                  <a:lnTo>
                    <a:pt x="614" y="282"/>
                  </a:lnTo>
                  <a:lnTo>
                    <a:pt x="620" y="309"/>
                  </a:lnTo>
                  <a:lnTo>
                    <a:pt x="622" y="333"/>
                  </a:lnTo>
                  <a:lnTo>
                    <a:pt x="627" y="351"/>
                  </a:lnTo>
                  <a:lnTo>
                    <a:pt x="626" y="371"/>
                  </a:lnTo>
                  <a:lnTo>
                    <a:pt x="622" y="389"/>
                  </a:lnTo>
                  <a:lnTo>
                    <a:pt x="621" y="403"/>
                  </a:lnTo>
                  <a:lnTo>
                    <a:pt x="619" y="419"/>
                  </a:lnTo>
                  <a:lnTo>
                    <a:pt x="613" y="435"/>
                  </a:lnTo>
                  <a:lnTo>
                    <a:pt x="609" y="451"/>
                  </a:lnTo>
                  <a:lnTo>
                    <a:pt x="601" y="470"/>
                  </a:lnTo>
                  <a:lnTo>
                    <a:pt x="577" y="519"/>
                  </a:lnTo>
                </a:path>
              </a:pathLst>
            </a:custGeom>
            <a:solidFill>
              <a:srgbClr val="F79646">
                <a:lumMod val="75000"/>
              </a:srgbClr>
            </a:solidFill>
            <a:ln w="6350" cap="flat" cmpd="sng">
              <a:noFill/>
              <a:prstDash val="solid"/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 anchor="ctr"/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5" name="Freeform 14"/>
            <p:cNvSpPr>
              <a:spLocks/>
            </p:cNvSpPr>
            <p:nvPr/>
          </p:nvSpPr>
          <p:spPr bwMode="auto">
            <a:xfrm flipV="1">
              <a:off x="6202548" y="2246138"/>
              <a:ext cx="888959" cy="536503"/>
            </a:xfrm>
            <a:custGeom>
              <a:avLst/>
              <a:gdLst/>
              <a:ahLst/>
              <a:cxnLst>
                <a:cxn ang="0">
                  <a:pos x="22" y="51"/>
                </a:cxn>
                <a:cxn ang="0">
                  <a:pos x="11" y="94"/>
                </a:cxn>
                <a:cxn ang="0">
                  <a:pos x="4" y="131"/>
                </a:cxn>
                <a:cxn ang="0">
                  <a:pos x="0" y="168"/>
                </a:cxn>
                <a:cxn ang="0">
                  <a:pos x="2" y="216"/>
                </a:cxn>
                <a:cxn ang="0">
                  <a:pos x="10" y="260"/>
                </a:cxn>
                <a:cxn ang="0">
                  <a:pos x="21" y="297"/>
                </a:cxn>
                <a:cxn ang="0">
                  <a:pos x="34" y="327"/>
                </a:cxn>
                <a:cxn ang="0">
                  <a:pos x="51" y="358"/>
                </a:cxn>
                <a:cxn ang="0">
                  <a:pos x="71" y="386"/>
                </a:cxn>
                <a:cxn ang="0">
                  <a:pos x="98" y="417"/>
                </a:cxn>
                <a:cxn ang="0">
                  <a:pos x="125" y="441"/>
                </a:cxn>
                <a:cxn ang="0">
                  <a:pos x="164" y="466"/>
                </a:cxn>
                <a:cxn ang="0">
                  <a:pos x="202" y="481"/>
                </a:cxn>
                <a:cxn ang="0">
                  <a:pos x="239" y="493"/>
                </a:cxn>
                <a:cxn ang="0">
                  <a:pos x="274" y="497"/>
                </a:cxn>
                <a:cxn ang="0">
                  <a:pos x="324" y="497"/>
                </a:cxn>
                <a:cxn ang="0">
                  <a:pos x="363" y="492"/>
                </a:cxn>
                <a:cxn ang="0">
                  <a:pos x="400" y="481"/>
                </a:cxn>
                <a:cxn ang="0">
                  <a:pos x="443" y="464"/>
                </a:cxn>
                <a:cxn ang="0">
                  <a:pos x="484" y="441"/>
                </a:cxn>
                <a:cxn ang="0">
                  <a:pos x="549" y="386"/>
                </a:cxn>
                <a:cxn ang="0">
                  <a:pos x="592" y="332"/>
                </a:cxn>
                <a:cxn ang="0">
                  <a:pos x="655" y="321"/>
                </a:cxn>
                <a:cxn ang="0">
                  <a:pos x="458" y="222"/>
                </a:cxn>
                <a:cxn ang="0">
                  <a:pos x="482" y="279"/>
                </a:cxn>
                <a:cxn ang="0">
                  <a:pos x="440" y="324"/>
                </a:cxn>
                <a:cxn ang="0">
                  <a:pos x="382" y="365"/>
                </a:cxn>
                <a:cxn ang="0">
                  <a:pos x="340" y="382"/>
                </a:cxn>
                <a:cxn ang="0">
                  <a:pos x="299" y="393"/>
                </a:cxn>
                <a:cxn ang="0">
                  <a:pos x="256" y="397"/>
                </a:cxn>
                <a:cxn ang="0">
                  <a:pos x="209" y="391"/>
                </a:cxn>
                <a:cxn ang="0">
                  <a:pos x="166" y="378"/>
                </a:cxn>
                <a:cxn ang="0">
                  <a:pos x="130" y="359"/>
                </a:cxn>
                <a:cxn ang="0">
                  <a:pos x="99" y="336"/>
                </a:cxn>
                <a:cxn ang="0">
                  <a:pos x="71" y="305"/>
                </a:cxn>
                <a:cxn ang="0">
                  <a:pos x="41" y="261"/>
                </a:cxn>
                <a:cxn ang="0">
                  <a:pos x="24" y="213"/>
                </a:cxn>
                <a:cxn ang="0">
                  <a:pos x="14" y="172"/>
                </a:cxn>
                <a:cxn ang="0">
                  <a:pos x="15" y="133"/>
                </a:cxn>
                <a:cxn ang="0">
                  <a:pos x="16" y="103"/>
                </a:cxn>
                <a:cxn ang="0">
                  <a:pos x="23" y="70"/>
                </a:cxn>
                <a:cxn ang="0">
                  <a:pos x="49" y="0"/>
                </a:cxn>
              </a:cxnLst>
              <a:rect l="0" t="0" r="r" b="b"/>
              <a:pathLst>
                <a:path w="656" h="499">
                  <a:moveTo>
                    <a:pt x="49" y="0"/>
                  </a:moveTo>
                  <a:lnTo>
                    <a:pt x="22" y="51"/>
                  </a:lnTo>
                  <a:lnTo>
                    <a:pt x="16" y="70"/>
                  </a:lnTo>
                  <a:lnTo>
                    <a:pt x="11" y="94"/>
                  </a:lnTo>
                  <a:lnTo>
                    <a:pt x="5" y="111"/>
                  </a:lnTo>
                  <a:lnTo>
                    <a:pt x="4" y="131"/>
                  </a:lnTo>
                  <a:lnTo>
                    <a:pt x="1" y="149"/>
                  </a:lnTo>
                  <a:lnTo>
                    <a:pt x="0" y="168"/>
                  </a:lnTo>
                  <a:lnTo>
                    <a:pt x="0" y="190"/>
                  </a:lnTo>
                  <a:lnTo>
                    <a:pt x="2" y="216"/>
                  </a:lnTo>
                  <a:lnTo>
                    <a:pt x="5" y="238"/>
                  </a:lnTo>
                  <a:lnTo>
                    <a:pt x="10" y="260"/>
                  </a:lnTo>
                  <a:lnTo>
                    <a:pt x="15" y="278"/>
                  </a:lnTo>
                  <a:lnTo>
                    <a:pt x="21" y="297"/>
                  </a:lnTo>
                  <a:lnTo>
                    <a:pt x="25" y="310"/>
                  </a:lnTo>
                  <a:lnTo>
                    <a:pt x="34" y="327"/>
                  </a:lnTo>
                  <a:lnTo>
                    <a:pt x="42" y="341"/>
                  </a:lnTo>
                  <a:lnTo>
                    <a:pt x="51" y="358"/>
                  </a:lnTo>
                  <a:lnTo>
                    <a:pt x="59" y="369"/>
                  </a:lnTo>
                  <a:lnTo>
                    <a:pt x="71" y="386"/>
                  </a:lnTo>
                  <a:lnTo>
                    <a:pt x="83" y="402"/>
                  </a:lnTo>
                  <a:lnTo>
                    <a:pt x="98" y="417"/>
                  </a:lnTo>
                  <a:lnTo>
                    <a:pt x="111" y="428"/>
                  </a:lnTo>
                  <a:lnTo>
                    <a:pt x="125" y="441"/>
                  </a:lnTo>
                  <a:lnTo>
                    <a:pt x="141" y="454"/>
                  </a:lnTo>
                  <a:lnTo>
                    <a:pt x="164" y="466"/>
                  </a:lnTo>
                  <a:lnTo>
                    <a:pt x="183" y="475"/>
                  </a:lnTo>
                  <a:lnTo>
                    <a:pt x="202" y="481"/>
                  </a:lnTo>
                  <a:lnTo>
                    <a:pt x="219" y="487"/>
                  </a:lnTo>
                  <a:lnTo>
                    <a:pt x="239" y="493"/>
                  </a:lnTo>
                  <a:lnTo>
                    <a:pt x="258" y="495"/>
                  </a:lnTo>
                  <a:lnTo>
                    <a:pt x="274" y="497"/>
                  </a:lnTo>
                  <a:lnTo>
                    <a:pt x="297" y="498"/>
                  </a:lnTo>
                  <a:lnTo>
                    <a:pt x="324" y="497"/>
                  </a:lnTo>
                  <a:lnTo>
                    <a:pt x="346" y="495"/>
                  </a:lnTo>
                  <a:lnTo>
                    <a:pt x="363" y="492"/>
                  </a:lnTo>
                  <a:lnTo>
                    <a:pt x="382" y="486"/>
                  </a:lnTo>
                  <a:lnTo>
                    <a:pt x="400" y="481"/>
                  </a:lnTo>
                  <a:lnTo>
                    <a:pt x="420" y="475"/>
                  </a:lnTo>
                  <a:lnTo>
                    <a:pt x="443" y="464"/>
                  </a:lnTo>
                  <a:lnTo>
                    <a:pt x="462" y="453"/>
                  </a:lnTo>
                  <a:lnTo>
                    <a:pt x="484" y="441"/>
                  </a:lnTo>
                  <a:lnTo>
                    <a:pt x="521" y="413"/>
                  </a:lnTo>
                  <a:lnTo>
                    <a:pt x="549" y="386"/>
                  </a:lnTo>
                  <a:lnTo>
                    <a:pt x="574" y="358"/>
                  </a:lnTo>
                  <a:lnTo>
                    <a:pt x="592" y="332"/>
                  </a:lnTo>
                  <a:lnTo>
                    <a:pt x="611" y="300"/>
                  </a:lnTo>
                  <a:lnTo>
                    <a:pt x="655" y="321"/>
                  </a:lnTo>
                  <a:lnTo>
                    <a:pt x="615" y="156"/>
                  </a:lnTo>
                  <a:lnTo>
                    <a:pt x="458" y="222"/>
                  </a:lnTo>
                  <a:lnTo>
                    <a:pt x="502" y="245"/>
                  </a:lnTo>
                  <a:lnTo>
                    <a:pt x="482" y="279"/>
                  </a:lnTo>
                  <a:lnTo>
                    <a:pt x="463" y="301"/>
                  </a:lnTo>
                  <a:lnTo>
                    <a:pt x="440" y="324"/>
                  </a:lnTo>
                  <a:lnTo>
                    <a:pt x="404" y="354"/>
                  </a:lnTo>
                  <a:lnTo>
                    <a:pt x="382" y="365"/>
                  </a:lnTo>
                  <a:lnTo>
                    <a:pt x="363" y="375"/>
                  </a:lnTo>
                  <a:lnTo>
                    <a:pt x="340" y="382"/>
                  </a:lnTo>
                  <a:lnTo>
                    <a:pt x="319" y="389"/>
                  </a:lnTo>
                  <a:lnTo>
                    <a:pt x="299" y="393"/>
                  </a:lnTo>
                  <a:lnTo>
                    <a:pt x="279" y="394"/>
                  </a:lnTo>
                  <a:lnTo>
                    <a:pt x="256" y="397"/>
                  </a:lnTo>
                  <a:lnTo>
                    <a:pt x="231" y="394"/>
                  </a:lnTo>
                  <a:lnTo>
                    <a:pt x="209" y="391"/>
                  </a:lnTo>
                  <a:lnTo>
                    <a:pt x="189" y="385"/>
                  </a:lnTo>
                  <a:lnTo>
                    <a:pt x="166" y="378"/>
                  </a:lnTo>
                  <a:lnTo>
                    <a:pt x="145" y="367"/>
                  </a:lnTo>
                  <a:lnTo>
                    <a:pt x="130" y="359"/>
                  </a:lnTo>
                  <a:lnTo>
                    <a:pt x="116" y="349"/>
                  </a:lnTo>
                  <a:lnTo>
                    <a:pt x="99" y="336"/>
                  </a:lnTo>
                  <a:lnTo>
                    <a:pt x="84" y="321"/>
                  </a:lnTo>
                  <a:lnTo>
                    <a:pt x="71" y="305"/>
                  </a:lnTo>
                  <a:lnTo>
                    <a:pt x="58" y="288"/>
                  </a:lnTo>
                  <a:lnTo>
                    <a:pt x="41" y="261"/>
                  </a:lnTo>
                  <a:lnTo>
                    <a:pt x="32" y="240"/>
                  </a:lnTo>
                  <a:lnTo>
                    <a:pt x="24" y="213"/>
                  </a:lnTo>
                  <a:lnTo>
                    <a:pt x="20" y="190"/>
                  </a:lnTo>
                  <a:lnTo>
                    <a:pt x="14" y="172"/>
                  </a:lnTo>
                  <a:lnTo>
                    <a:pt x="13" y="151"/>
                  </a:lnTo>
                  <a:lnTo>
                    <a:pt x="15" y="133"/>
                  </a:lnTo>
                  <a:lnTo>
                    <a:pt x="14" y="119"/>
                  </a:lnTo>
                  <a:lnTo>
                    <a:pt x="16" y="103"/>
                  </a:lnTo>
                  <a:lnTo>
                    <a:pt x="20" y="86"/>
                  </a:lnTo>
                  <a:lnTo>
                    <a:pt x="23" y="70"/>
                  </a:lnTo>
                  <a:lnTo>
                    <a:pt x="30" y="50"/>
                  </a:lnTo>
                  <a:lnTo>
                    <a:pt x="49" y="0"/>
                  </a:lnTo>
                </a:path>
              </a:pathLst>
            </a:custGeom>
            <a:solidFill>
              <a:srgbClr val="4F81BD">
                <a:lumMod val="75000"/>
              </a:srgbClr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6" name="Freeform 15"/>
            <p:cNvSpPr>
              <a:spLocks/>
            </p:cNvSpPr>
            <p:nvPr/>
          </p:nvSpPr>
          <p:spPr bwMode="auto">
            <a:xfrm flipV="1">
              <a:off x="4977055" y="3598507"/>
              <a:ext cx="873084" cy="558725"/>
            </a:xfrm>
            <a:custGeom>
              <a:avLst/>
              <a:gdLst/>
              <a:ahLst/>
              <a:cxnLst>
                <a:cxn ang="0">
                  <a:pos x="608" y="470"/>
                </a:cxn>
                <a:cxn ang="0">
                  <a:pos x="623" y="429"/>
                </a:cxn>
                <a:cxn ang="0">
                  <a:pos x="634" y="392"/>
                </a:cxn>
                <a:cxn ang="0">
                  <a:pos x="640" y="356"/>
                </a:cxn>
                <a:cxn ang="0">
                  <a:pos x="643" y="309"/>
                </a:cxn>
                <a:cxn ang="0">
                  <a:pos x="638" y="264"/>
                </a:cxn>
                <a:cxn ang="0">
                  <a:pos x="631" y="226"/>
                </a:cxn>
                <a:cxn ang="0">
                  <a:pos x="620" y="194"/>
                </a:cxn>
                <a:cxn ang="0">
                  <a:pos x="606" y="163"/>
                </a:cxn>
                <a:cxn ang="0">
                  <a:pos x="588" y="133"/>
                </a:cxn>
                <a:cxn ang="0">
                  <a:pos x="564" y="100"/>
                </a:cxn>
                <a:cxn ang="0">
                  <a:pos x="539" y="74"/>
                </a:cxn>
                <a:cxn ang="0">
                  <a:pos x="503" y="46"/>
                </a:cxn>
                <a:cxn ang="0">
                  <a:pos x="466" y="27"/>
                </a:cxn>
                <a:cxn ang="0">
                  <a:pos x="430" y="13"/>
                </a:cxn>
                <a:cxn ang="0">
                  <a:pos x="395" y="4"/>
                </a:cxn>
                <a:cxn ang="0">
                  <a:pos x="346" y="0"/>
                </a:cxn>
                <a:cxn ang="0">
                  <a:pos x="306" y="3"/>
                </a:cxn>
                <a:cxn ang="0">
                  <a:pos x="267" y="10"/>
                </a:cxn>
                <a:cxn ang="0">
                  <a:pos x="224" y="23"/>
                </a:cxn>
                <a:cxn ang="0">
                  <a:pos x="182" y="42"/>
                </a:cxn>
                <a:cxn ang="0">
                  <a:pos x="112" y="92"/>
                </a:cxn>
                <a:cxn ang="0">
                  <a:pos x="64" y="140"/>
                </a:cxn>
                <a:cxn ang="0">
                  <a:pos x="0" y="146"/>
                </a:cxn>
                <a:cxn ang="0">
                  <a:pos x="188" y="263"/>
                </a:cxn>
                <a:cxn ang="0">
                  <a:pos x="169" y="203"/>
                </a:cxn>
                <a:cxn ang="0">
                  <a:pos x="214" y="162"/>
                </a:cxn>
                <a:cxn ang="0">
                  <a:pos x="276" y="127"/>
                </a:cxn>
                <a:cxn ang="0">
                  <a:pos x="320" y="114"/>
                </a:cxn>
                <a:cxn ang="0">
                  <a:pos x="362" y="107"/>
                </a:cxn>
                <a:cxn ang="0">
                  <a:pos x="405" y="106"/>
                </a:cxn>
                <a:cxn ang="0">
                  <a:pos x="451" y="117"/>
                </a:cxn>
                <a:cxn ang="0">
                  <a:pos x="493" y="133"/>
                </a:cxn>
                <a:cxn ang="0">
                  <a:pos x="527" y="154"/>
                </a:cxn>
                <a:cxn ang="0">
                  <a:pos x="556" y="180"/>
                </a:cxn>
                <a:cxn ang="0">
                  <a:pos x="581" y="213"/>
                </a:cxn>
                <a:cxn ang="0">
                  <a:pos x="607" y="260"/>
                </a:cxn>
                <a:cxn ang="0">
                  <a:pos x="620" y="309"/>
                </a:cxn>
                <a:cxn ang="0">
                  <a:pos x="627" y="351"/>
                </a:cxn>
                <a:cxn ang="0">
                  <a:pos x="622" y="389"/>
                </a:cxn>
                <a:cxn ang="0">
                  <a:pos x="619" y="419"/>
                </a:cxn>
                <a:cxn ang="0">
                  <a:pos x="609" y="451"/>
                </a:cxn>
                <a:cxn ang="0">
                  <a:pos x="577" y="519"/>
                </a:cxn>
              </a:cxnLst>
              <a:rect l="0" t="0" r="r" b="b"/>
              <a:pathLst>
                <a:path w="644" h="520">
                  <a:moveTo>
                    <a:pt x="577" y="519"/>
                  </a:moveTo>
                  <a:lnTo>
                    <a:pt x="608" y="470"/>
                  </a:lnTo>
                  <a:lnTo>
                    <a:pt x="616" y="452"/>
                  </a:lnTo>
                  <a:lnTo>
                    <a:pt x="623" y="429"/>
                  </a:lnTo>
                  <a:lnTo>
                    <a:pt x="630" y="412"/>
                  </a:lnTo>
                  <a:lnTo>
                    <a:pt x="634" y="392"/>
                  </a:lnTo>
                  <a:lnTo>
                    <a:pt x="638" y="375"/>
                  </a:lnTo>
                  <a:lnTo>
                    <a:pt x="640" y="356"/>
                  </a:lnTo>
                  <a:lnTo>
                    <a:pt x="642" y="335"/>
                  </a:lnTo>
                  <a:lnTo>
                    <a:pt x="643" y="309"/>
                  </a:lnTo>
                  <a:lnTo>
                    <a:pt x="641" y="286"/>
                  </a:lnTo>
                  <a:lnTo>
                    <a:pt x="638" y="264"/>
                  </a:lnTo>
                  <a:lnTo>
                    <a:pt x="635" y="245"/>
                  </a:lnTo>
                  <a:lnTo>
                    <a:pt x="631" y="226"/>
                  </a:lnTo>
                  <a:lnTo>
                    <a:pt x="628" y="212"/>
                  </a:lnTo>
                  <a:lnTo>
                    <a:pt x="620" y="194"/>
                  </a:lnTo>
                  <a:lnTo>
                    <a:pt x="613" y="180"/>
                  </a:lnTo>
                  <a:lnTo>
                    <a:pt x="606" y="163"/>
                  </a:lnTo>
                  <a:lnTo>
                    <a:pt x="599" y="151"/>
                  </a:lnTo>
                  <a:lnTo>
                    <a:pt x="588" y="133"/>
                  </a:lnTo>
                  <a:lnTo>
                    <a:pt x="578" y="117"/>
                  </a:lnTo>
                  <a:lnTo>
                    <a:pt x="564" y="100"/>
                  </a:lnTo>
                  <a:lnTo>
                    <a:pt x="552" y="88"/>
                  </a:lnTo>
                  <a:lnTo>
                    <a:pt x="539" y="74"/>
                  </a:lnTo>
                  <a:lnTo>
                    <a:pt x="524" y="59"/>
                  </a:lnTo>
                  <a:lnTo>
                    <a:pt x="503" y="46"/>
                  </a:lnTo>
                  <a:lnTo>
                    <a:pt x="485" y="34"/>
                  </a:lnTo>
                  <a:lnTo>
                    <a:pt x="466" y="27"/>
                  </a:lnTo>
                  <a:lnTo>
                    <a:pt x="450" y="20"/>
                  </a:lnTo>
                  <a:lnTo>
                    <a:pt x="430" y="13"/>
                  </a:lnTo>
                  <a:lnTo>
                    <a:pt x="412" y="8"/>
                  </a:lnTo>
                  <a:lnTo>
                    <a:pt x="395" y="4"/>
                  </a:lnTo>
                  <a:lnTo>
                    <a:pt x="373" y="2"/>
                  </a:lnTo>
                  <a:lnTo>
                    <a:pt x="346" y="0"/>
                  </a:lnTo>
                  <a:lnTo>
                    <a:pt x="323" y="0"/>
                  </a:lnTo>
                  <a:lnTo>
                    <a:pt x="306" y="3"/>
                  </a:lnTo>
                  <a:lnTo>
                    <a:pt x="286" y="6"/>
                  </a:lnTo>
                  <a:lnTo>
                    <a:pt x="267" y="10"/>
                  </a:lnTo>
                  <a:lnTo>
                    <a:pt x="248" y="14"/>
                  </a:lnTo>
                  <a:lnTo>
                    <a:pt x="224" y="23"/>
                  </a:lnTo>
                  <a:lnTo>
                    <a:pt x="204" y="32"/>
                  </a:lnTo>
                  <a:lnTo>
                    <a:pt x="182" y="42"/>
                  </a:lnTo>
                  <a:lnTo>
                    <a:pt x="142" y="67"/>
                  </a:lnTo>
                  <a:lnTo>
                    <a:pt x="112" y="92"/>
                  </a:lnTo>
                  <a:lnTo>
                    <a:pt x="85" y="117"/>
                  </a:lnTo>
                  <a:lnTo>
                    <a:pt x="64" y="140"/>
                  </a:lnTo>
                  <a:lnTo>
                    <a:pt x="42" y="172"/>
                  </a:lnTo>
                  <a:lnTo>
                    <a:pt x="0" y="146"/>
                  </a:lnTo>
                  <a:lnTo>
                    <a:pt x="25" y="315"/>
                  </a:lnTo>
                  <a:lnTo>
                    <a:pt x="188" y="263"/>
                  </a:lnTo>
                  <a:lnTo>
                    <a:pt x="147" y="236"/>
                  </a:lnTo>
                  <a:lnTo>
                    <a:pt x="169" y="203"/>
                  </a:lnTo>
                  <a:lnTo>
                    <a:pt x="190" y="183"/>
                  </a:lnTo>
                  <a:lnTo>
                    <a:pt x="214" y="162"/>
                  </a:lnTo>
                  <a:lnTo>
                    <a:pt x="253" y="136"/>
                  </a:lnTo>
                  <a:lnTo>
                    <a:pt x="276" y="127"/>
                  </a:lnTo>
                  <a:lnTo>
                    <a:pt x="296" y="120"/>
                  </a:lnTo>
                  <a:lnTo>
                    <a:pt x="320" y="114"/>
                  </a:lnTo>
                  <a:lnTo>
                    <a:pt x="342" y="109"/>
                  </a:lnTo>
                  <a:lnTo>
                    <a:pt x="362" y="107"/>
                  </a:lnTo>
                  <a:lnTo>
                    <a:pt x="382" y="107"/>
                  </a:lnTo>
                  <a:lnTo>
                    <a:pt x="405" y="106"/>
                  </a:lnTo>
                  <a:lnTo>
                    <a:pt x="430" y="112"/>
                  </a:lnTo>
                  <a:lnTo>
                    <a:pt x="451" y="117"/>
                  </a:lnTo>
                  <a:lnTo>
                    <a:pt x="470" y="123"/>
                  </a:lnTo>
                  <a:lnTo>
                    <a:pt x="493" y="133"/>
                  </a:lnTo>
                  <a:lnTo>
                    <a:pt x="513" y="146"/>
                  </a:lnTo>
                  <a:lnTo>
                    <a:pt x="527" y="154"/>
                  </a:lnTo>
                  <a:lnTo>
                    <a:pt x="540" y="166"/>
                  </a:lnTo>
                  <a:lnTo>
                    <a:pt x="556" y="180"/>
                  </a:lnTo>
                  <a:lnTo>
                    <a:pt x="570" y="196"/>
                  </a:lnTo>
                  <a:lnTo>
                    <a:pt x="581" y="213"/>
                  </a:lnTo>
                  <a:lnTo>
                    <a:pt x="593" y="231"/>
                  </a:lnTo>
                  <a:lnTo>
                    <a:pt x="607" y="260"/>
                  </a:lnTo>
                  <a:lnTo>
                    <a:pt x="614" y="282"/>
                  </a:lnTo>
                  <a:lnTo>
                    <a:pt x="620" y="309"/>
                  </a:lnTo>
                  <a:lnTo>
                    <a:pt x="622" y="333"/>
                  </a:lnTo>
                  <a:lnTo>
                    <a:pt x="627" y="351"/>
                  </a:lnTo>
                  <a:lnTo>
                    <a:pt x="626" y="371"/>
                  </a:lnTo>
                  <a:lnTo>
                    <a:pt x="622" y="389"/>
                  </a:lnTo>
                  <a:lnTo>
                    <a:pt x="621" y="403"/>
                  </a:lnTo>
                  <a:lnTo>
                    <a:pt x="619" y="419"/>
                  </a:lnTo>
                  <a:lnTo>
                    <a:pt x="613" y="435"/>
                  </a:lnTo>
                  <a:lnTo>
                    <a:pt x="609" y="451"/>
                  </a:lnTo>
                  <a:lnTo>
                    <a:pt x="601" y="470"/>
                  </a:lnTo>
                  <a:lnTo>
                    <a:pt x="577" y="519"/>
                  </a:lnTo>
                </a:path>
              </a:pathLst>
            </a:custGeom>
            <a:solidFill>
              <a:srgbClr val="F79646">
                <a:lumMod val="60000"/>
                <a:lumOff val="40000"/>
              </a:srgbClr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7" name="Freeform 16"/>
            <p:cNvSpPr>
              <a:spLocks/>
            </p:cNvSpPr>
            <p:nvPr/>
          </p:nvSpPr>
          <p:spPr bwMode="auto">
            <a:xfrm flipV="1">
              <a:off x="4737354" y="2612801"/>
              <a:ext cx="887371" cy="534916"/>
            </a:xfrm>
            <a:custGeom>
              <a:avLst/>
              <a:gdLst/>
              <a:ahLst/>
              <a:cxnLst>
                <a:cxn ang="0">
                  <a:pos x="22" y="51"/>
                </a:cxn>
                <a:cxn ang="0">
                  <a:pos x="11" y="93"/>
                </a:cxn>
                <a:cxn ang="0">
                  <a:pos x="4" y="131"/>
                </a:cxn>
                <a:cxn ang="0">
                  <a:pos x="0" y="168"/>
                </a:cxn>
                <a:cxn ang="0">
                  <a:pos x="2" y="216"/>
                </a:cxn>
                <a:cxn ang="0">
                  <a:pos x="10" y="260"/>
                </a:cxn>
                <a:cxn ang="0">
                  <a:pos x="21" y="297"/>
                </a:cxn>
                <a:cxn ang="0">
                  <a:pos x="34" y="326"/>
                </a:cxn>
                <a:cxn ang="0">
                  <a:pos x="51" y="357"/>
                </a:cxn>
                <a:cxn ang="0">
                  <a:pos x="71" y="386"/>
                </a:cxn>
                <a:cxn ang="0">
                  <a:pos x="98" y="416"/>
                </a:cxn>
                <a:cxn ang="0">
                  <a:pos x="125" y="440"/>
                </a:cxn>
                <a:cxn ang="0">
                  <a:pos x="164" y="465"/>
                </a:cxn>
                <a:cxn ang="0">
                  <a:pos x="202" y="480"/>
                </a:cxn>
                <a:cxn ang="0">
                  <a:pos x="239" y="492"/>
                </a:cxn>
                <a:cxn ang="0">
                  <a:pos x="274" y="496"/>
                </a:cxn>
                <a:cxn ang="0">
                  <a:pos x="324" y="496"/>
                </a:cxn>
                <a:cxn ang="0">
                  <a:pos x="363" y="491"/>
                </a:cxn>
                <a:cxn ang="0">
                  <a:pos x="400" y="480"/>
                </a:cxn>
                <a:cxn ang="0">
                  <a:pos x="443" y="463"/>
                </a:cxn>
                <a:cxn ang="0">
                  <a:pos x="484" y="440"/>
                </a:cxn>
                <a:cxn ang="0">
                  <a:pos x="549" y="386"/>
                </a:cxn>
                <a:cxn ang="0">
                  <a:pos x="592" y="332"/>
                </a:cxn>
                <a:cxn ang="0">
                  <a:pos x="655" y="321"/>
                </a:cxn>
                <a:cxn ang="0">
                  <a:pos x="458" y="221"/>
                </a:cxn>
                <a:cxn ang="0">
                  <a:pos x="482" y="279"/>
                </a:cxn>
                <a:cxn ang="0">
                  <a:pos x="440" y="324"/>
                </a:cxn>
                <a:cxn ang="0">
                  <a:pos x="382" y="364"/>
                </a:cxn>
                <a:cxn ang="0">
                  <a:pos x="340" y="381"/>
                </a:cxn>
                <a:cxn ang="0">
                  <a:pos x="299" y="392"/>
                </a:cxn>
                <a:cxn ang="0">
                  <a:pos x="256" y="396"/>
                </a:cxn>
                <a:cxn ang="0">
                  <a:pos x="209" y="390"/>
                </a:cxn>
                <a:cxn ang="0">
                  <a:pos x="166" y="377"/>
                </a:cxn>
                <a:cxn ang="0">
                  <a:pos x="130" y="359"/>
                </a:cxn>
                <a:cxn ang="0">
                  <a:pos x="99" y="335"/>
                </a:cxn>
                <a:cxn ang="0">
                  <a:pos x="71" y="305"/>
                </a:cxn>
                <a:cxn ang="0">
                  <a:pos x="41" y="261"/>
                </a:cxn>
                <a:cxn ang="0">
                  <a:pos x="24" y="213"/>
                </a:cxn>
                <a:cxn ang="0">
                  <a:pos x="14" y="172"/>
                </a:cxn>
                <a:cxn ang="0">
                  <a:pos x="15" y="133"/>
                </a:cxn>
                <a:cxn ang="0">
                  <a:pos x="16" y="102"/>
                </a:cxn>
                <a:cxn ang="0">
                  <a:pos x="23" y="70"/>
                </a:cxn>
                <a:cxn ang="0">
                  <a:pos x="49" y="0"/>
                </a:cxn>
              </a:cxnLst>
              <a:rect l="0" t="0" r="r" b="b"/>
              <a:pathLst>
                <a:path w="656" h="498">
                  <a:moveTo>
                    <a:pt x="49" y="0"/>
                  </a:moveTo>
                  <a:lnTo>
                    <a:pt x="22" y="51"/>
                  </a:lnTo>
                  <a:lnTo>
                    <a:pt x="16" y="70"/>
                  </a:lnTo>
                  <a:lnTo>
                    <a:pt x="11" y="93"/>
                  </a:lnTo>
                  <a:lnTo>
                    <a:pt x="5" y="111"/>
                  </a:lnTo>
                  <a:lnTo>
                    <a:pt x="4" y="131"/>
                  </a:lnTo>
                  <a:lnTo>
                    <a:pt x="1" y="149"/>
                  </a:lnTo>
                  <a:lnTo>
                    <a:pt x="0" y="168"/>
                  </a:lnTo>
                  <a:lnTo>
                    <a:pt x="0" y="190"/>
                  </a:lnTo>
                  <a:lnTo>
                    <a:pt x="2" y="216"/>
                  </a:lnTo>
                  <a:lnTo>
                    <a:pt x="5" y="237"/>
                  </a:lnTo>
                  <a:lnTo>
                    <a:pt x="10" y="260"/>
                  </a:lnTo>
                  <a:lnTo>
                    <a:pt x="15" y="278"/>
                  </a:lnTo>
                  <a:lnTo>
                    <a:pt x="21" y="297"/>
                  </a:lnTo>
                  <a:lnTo>
                    <a:pt x="25" y="309"/>
                  </a:lnTo>
                  <a:lnTo>
                    <a:pt x="34" y="326"/>
                  </a:lnTo>
                  <a:lnTo>
                    <a:pt x="42" y="341"/>
                  </a:lnTo>
                  <a:lnTo>
                    <a:pt x="51" y="357"/>
                  </a:lnTo>
                  <a:lnTo>
                    <a:pt x="59" y="368"/>
                  </a:lnTo>
                  <a:lnTo>
                    <a:pt x="71" y="386"/>
                  </a:lnTo>
                  <a:lnTo>
                    <a:pt x="83" y="401"/>
                  </a:lnTo>
                  <a:lnTo>
                    <a:pt x="98" y="416"/>
                  </a:lnTo>
                  <a:lnTo>
                    <a:pt x="111" y="427"/>
                  </a:lnTo>
                  <a:lnTo>
                    <a:pt x="125" y="440"/>
                  </a:lnTo>
                  <a:lnTo>
                    <a:pt x="141" y="453"/>
                  </a:lnTo>
                  <a:lnTo>
                    <a:pt x="164" y="465"/>
                  </a:lnTo>
                  <a:lnTo>
                    <a:pt x="183" y="475"/>
                  </a:lnTo>
                  <a:lnTo>
                    <a:pt x="202" y="480"/>
                  </a:lnTo>
                  <a:lnTo>
                    <a:pt x="219" y="486"/>
                  </a:lnTo>
                  <a:lnTo>
                    <a:pt x="239" y="492"/>
                  </a:lnTo>
                  <a:lnTo>
                    <a:pt x="258" y="494"/>
                  </a:lnTo>
                  <a:lnTo>
                    <a:pt x="274" y="496"/>
                  </a:lnTo>
                  <a:lnTo>
                    <a:pt x="297" y="497"/>
                  </a:lnTo>
                  <a:lnTo>
                    <a:pt x="324" y="496"/>
                  </a:lnTo>
                  <a:lnTo>
                    <a:pt x="346" y="494"/>
                  </a:lnTo>
                  <a:lnTo>
                    <a:pt x="363" y="491"/>
                  </a:lnTo>
                  <a:lnTo>
                    <a:pt x="382" y="485"/>
                  </a:lnTo>
                  <a:lnTo>
                    <a:pt x="400" y="480"/>
                  </a:lnTo>
                  <a:lnTo>
                    <a:pt x="420" y="474"/>
                  </a:lnTo>
                  <a:lnTo>
                    <a:pt x="443" y="463"/>
                  </a:lnTo>
                  <a:lnTo>
                    <a:pt x="462" y="452"/>
                  </a:lnTo>
                  <a:lnTo>
                    <a:pt x="484" y="440"/>
                  </a:lnTo>
                  <a:lnTo>
                    <a:pt x="521" y="413"/>
                  </a:lnTo>
                  <a:lnTo>
                    <a:pt x="549" y="386"/>
                  </a:lnTo>
                  <a:lnTo>
                    <a:pt x="574" y="357"/>
                  </a:lnTo>
                  <a:lnTo>
                    <a:pt x="592" y="332"/>
                  </a:lnTo>
                  <a:lnTo>
                    <a:pt x="611" y="299"/>
                  </a:lnTo>
                  <a:lnTo>
                    <a:pt x="655" y="321"/>
                  </a:lnTo>
                  <a:lnTo>
                    <a:pt x="615" y="155"/>
                  </a:lnTo>
                  <a:lnTo>
                    <a:pt x="458" y="221"/>
                  </a:lnTo>
                  <a:lnTo>
                    <a:pt x="502" y="244"/>
                  </a:lnTo>
                  <a:lnTo>
                    <a:pt x="482" y="279"/>
                  </a:lnTo>
                  <a:lnTo>
                    <a:pt x="463" y="300"/>
                  </a:lnTo>
                  <a:lnTo>
                    <a:pt x="440" y="324"/>
                  </a:lnTo>
                  <a:lnTo>
                    <a:pt x="404" y="353"/>
                  </a:lnTo>
                  <a:lnTo>
                    <a:pt x="382" y="364"/>
                  </a:lnTo>
                  <a:lnTo>
                    <a:pt x="363" y="374"/>
                  </a:lnTo>
                  <a:lnTo>
                    <a:pt x="340" y="381"/>
                  </a:lnTo>
                  <a:lnTo>
                    <a:pt x="319" y="388"/>
                  </a:lnTo>
                  <a:lnTo>
                    <a:pt x="299" y="392"/>
                  </a:lnTo>
                  <a:lnTo>
                    <a:pt x="279" y="394"/>
                  </a:lnTo>
                  <a:lnTo>
                    <a:pt x="256" y="396"/>
                  </a:lnTo>
                  <a:lnTo>
                    <a:pt x="231" y="393"/>
                  </a:lnTo>
                  <a:lnTo>
                    <a:pt x="209" y="390"/>
                  </a:lnTo>
                  <a:lnTo>
                    <a:pt x="189" y="385"/>
                  </a:lnTo>
                  <a:lnTo>
                    <a:pt x="166" y="377"/>
                  </a:lnTo>
                  <a:lnTo>
                    <a:pt x="145" y="367"/>
                  </a:lnTo>
                  <a:lnTo>
                    <a:pt x="130" y="359"/>
                  </a:lnTo>
                  <a:lnTo>
                    <a:pt x="116" y="348"/>
                  </a:lnTo>
                  <a:lnTo>
                    <a:pt x="99" y="335"/>
                  </a:lnTo>
                  <a:lnTo>
                    <a:pt x="84" y="321"/>
                  </a:lnTo>
                  <a:lnTo>
                    <a:pt x="71" y="305"/>
                  </a:lnTo>
                  <a:lnTo>
                    <a:pt x="58" y="288"/>
                  </a:lnTo>
                  <a:lnTo>
                    <a:pt x="41" y="261"/>
                  </a:lnTo>
                  <a:lnTo>
                    <a:pt x="32" y="239"/>
                  </a:lnTo>
                  <a:lnTo>
                    <a:pt x="24" y="213"/>
                  </a:lnTo>
                  <a:lnTo>
                    <a:pt x="20" y="190"/>
                  </a:lnTo>
                  <a:lnTo>
                    <a:pt x="14" y="172"/>
                  </a:lnTo>
                  <a:lnTo>
                    <a:pt x="13" y="151"/>
                  </a:lnTo>
                  <a:lnTo>
                    <a:pt x="15" y="133"/>
                  </a:lnTo>
                  <a:lnTo>
                    <a:pt x="14" y="119"/>
                  </a:lnTo>
                  <a:lnTo>
                    <a:pt x="16" y="102"/>
                  </a:lnTo>
                  <a:lnTo>
                    <a:pt x="20" y="86"/>
                  </a:lnTo>
                  <a:lnTo>
                    <a:pt x="23" y="70"/>
                  </a:lnTo>
                  <a:lnTo>
                    <a:pt x="30" y="50"/>
                  </a:lnTo>
                  <a:lnTo>
                    <a:pt x="49" y="0"/>
                  </a:lnTo>
                </a:path>
              </a:pathLst>
            </a:custGeom>
            <a:solidFill>
              <a:srgbClr val="4F81BD">
                <a:lumMod val="60000"/>
                <a:lumOff val="40000"/>
              </a:srgbClr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8" name="Freeform 17"/>
            <p:cNvSpPr>
              <a:spLocks/>
            </p:cNvSpPr>
            <p:nvPr/>
          </p:nvSpPr>
          <p:spPr bwMode="auto">
            <a:xfrm flipV="1">
              <a:off x="3205487" y="2984226"/>
              <a:ext cx="890547" cy="536503"/>
            </a:xfrm>
            <a:custGeom>
              <a:avLst/>
              <a:gdLst/>
              <a:ahLst/>
              <a:cxnLst>
                <a:cxn ang="0">
                  <a:pos x="22" y="51"/>
                </a:cxn>
                <a:cxn ang="0">
                  <a:pos x="11" y="94"/>
                </a:cxn>
                <a:cxn ang="0">
                  <a:pos x="4" y="131"/>
                </a:cxn>
                <a:cxn ang="0">
                  <a:pos x="0" y="168"/>
                </a:cxn>
                <a:cxn ang="0">
                  <a:pos x="2" y="216"/>
                </a:cxn>
                <a:cxn ang="0">
                  <a:pos x="10" y="260"/>
                </a:cxn>
                <a:cxn ang="0">
                  <a:pos x="21" y="297"/>
                </a:cxn>
                <a:cxn ang="0">
                  <a:pos x="34" y="327"/>
                </a:cxn>
                <a:cxn ang="0">
                  <a:pos x="51" y="358"/>
                </a:cxn>
                <a:cxn ang="0">
                  <a:pos x="71" y="386"/>
                </a:cxn>
                <a:cxn ang="0">
                  <a:pos x="98" y="417"/>
                </a:cxn>
                <a:cxn ang="0">
                  <a:pos x="125" y="441"/>
                </a:cxn>
                <a:cxn ang="0">
                  <a:pos x="164" y="466"/>
                </a:cxn>
                <a:cxn ang="0">
                  <a:pos x="202" y="481"/>
                </a:cxn>
                <a:cxn ang="0">
                  <a:pos x="239" y="493"/>
                </a:cxn>
                <a:cxn ang="0">
                  <a:pos x="274" y="497"/>
                </a:cxn>
                <a:cxn ang="0">
                  <a:pos x="324" y="497"/>
                </a:cxn>
                <a:cxn ang="0">
                  <a:pos x="363" y="492"/>
                </a:cxn>
                <a:cxn ang="0">
                  <a:pos x="400" y="481"/>
                </a:cxn>
                <a:cxn ang="0">
                  <a:pos x="443" y="464"/>
                </a:cxn>
                <a:cxn ang="0">
                  <a:pos x="484" y="441"/>
                </a:cxn>
                <a:cxn ang="0">
                  <a:pos x="549" y="386"/>
                </a:cxn>
                <a:cxn ang="0">
                  <a:pos x="592" y="332"/>
                </a:cxn>
                <a:cxn ang="0">
                  <a:pos x="655" y="321"/>
                </a:cxn>
                <a:cxn ang="0">
                  <a:pos x="458" y="222"/>
                </a:cxn>
                <a:cxn ang="0">
                  <a:pos x="482" y="279"/>
                </a:cxn>
                <a:cxn ang="0">
                  <a:pos x="440" y="324"/>
                </a:cxn>
                <a:cxn ang="0">
                  <a:pos x="382" y="365"/>
                </a:cxn>
                <a:cxn ang="0">
                  <a:pos x="340" y="382"/>
                </a:cxn>
                <a:cxn ang="0">
                  <a:pos x="299" y="393"/>
                </a:cxn>
                <a:cxn ang="0">
                  <a:pos x="256" y="397"/>
                </a:cxn>
                <a:cxn ang="0">
                  <a:pos x="209" y="391"/>
                </a:cxn>
                <a:cxn ang="0">
                  <a:pos x="166" y="378"/>
                </a:cxn>
                <a:cxn ang="0">
                  <a:pos x="130" y="359"/>
                </a:cxn>
                <a:cxn ang="0">
                  <a:pos x="99" y="336"/>
                </a:cxn>
                <a:cxn ang="0">
                  <a:pos x="71" y="305"/>
                </a:cxn>
                <a:cxn ang="0">
                  <a:pos x="41" y="261"/>
                </a:cxn>
                <a:cxn ang="0">
                  <a:pos x="24" y="213"/>
                </a:cxn>
                <a:cxn ang="0">
                  <a:pos x="14" y="172"/>
                </a:cxn>
                <a:cxn ang="0">
                  <a:pos x="15" y="133"/>
                </a:cxn>
                <a:cxn ang="0">
                  <a:pos x="16" y="103"/>
                </a:cxn>
                <a:cxn ang="0">
                  <a:pos x="23" y="70"/>
                </a:cxn>
                <a:cxn ang="0">
                  <a:pos x="49" y="0"/>
                </a:cxn>
              </a:cxnLst>
              <a:rect l="0" t="0" r="r" b="b"/>
              <a:pathLst>
                <a:path w="656" h="499">
                  <a:moveTo>
                    <a:pt x="49" y="0"/>
                  </a:moveTo>
                  <a:lnTo>
                    <a:pt x="22" y="51"/>
                  </a:lnTo>
                  <a:lnTo>
                    <a:pt x="16" y="70"/>
                  </a:lnTo>
                  <a:lnTo>
                    <a:pt x="11" y="94"/>
                  </a:lnTo>
                  <a:lnTo>
                    <a:pt x="5" y="111"/>
                  </a:lnTo>
                  <a:lnTo>
                    <a:pt x="4" y="131"/>
                  </a:lnTo>
                  <a:lnTo>
                    <a:pt x="1" y="149"/>
                  </a:lnTo>
                  <a:lnTo>
                    <a:pt x="0" y="168"/>
                  </a:lnTo>
                  <a:lnTo>
                    <a:pt x="0" y="190"/>
                  </a:lnTo>
                  <a:lnTo>
                    <a:pt x="2" y="216"/>
                  </a:lnTo>
                  <a:lnTo>
                    <a:pt x="5" y="238"/>
                  </a:lnTo>
                  <a:lnTo>
                    <a:pt x="10" y="260"/>
                  </a:lnTo>
                  <a:lnTo>
                    <a:pt x="15" y="278"/>
                  </a:lnTo>
                  <a:lnTo>
                    <a:pt x="21" y="297"/>
                  </a:lnTo>
                  <a:lnTo>
                    <a:pt x="25" y="310"/>
                  </a:lnTo>
                  <a:lnTo>
                    <a:pt x="34" y="327"/>
                  </a:lnTo>
                  <a:lnTo>
                    <a:pt x="42" y="341"/>
                  </a:lnTo>
                  <a:lnTo>
                    <a:pt x="51" y="358"/>
                  </a:lnTo>
                  <a:lnTo>
                    <a:pt x="59" y="369"/>
                  </a:lnTo>
                  <a:lnTo>
                    <a:pt x="71" y="386"/>
                  </a:lnTo>
                  <a:lnTo>
                    <a:pt x="83" y="402"/>
                  </a:lnTo>
                  <a:lnTo>
                    <a:pt x="98" y="417"/>
                  </a:lnTo>
                  <a:lnTo>
                    <a:pt x="111" y="428"/>
                  </a:lnTo>
                  <a:lnTo>
                    <a:pt x="125" y="441"/>
                  </a:lnTo>
                  <a:lnTo>
                    <a:pt x="141" y="454"/>
                  </a:lnTo>
                  <a:lnTo>
                    <a:pt x="164" y="466"/>
                  </a:lnTo>
                  <a:lnTo>
                    <a:pt x="183" y="475"/>
                  </a:lnTo>
                  <a:lnTo>
                    <a:pt x="202" y="481"/>
                  </a:lnTo>
                  <a:lnTo>
                    <a:pt x="219" y="487"/>
                  </a:lnTo>
                  <a:lnTo>
                    <a:pt x="239" y="493"/>
                  </a:lnTo>
                  <a:lnTo>
                    <a:pt x="258" y="495"/>
                  </a:lnTo>
                  <a:lnTo>
                    <a:pt x="274" y="497"/>
                  </a:lnTo>
                  <a:lnTo>
                    <a:pt x="297" y="498"/>
                  </a:lnTo>
                  <a:lnTo>
                    <a:pt x="324" y="497"/>
                  </a:lnTo>
                  <a:lnTo>
                    <a:pt x="346" y="495"/>
                  </a:lnTo>
                  <a:lnTo>
                    <a:pt x="363" y="492"/>
                  </a:lnTo>
                  <a:lnTo>
                    <a:pt x="382" y="486"/>
                  </a:lnTo>
                  <a:lnTo>
                    <a:pt x="400" y="481"/>
                  </a:lnTo>
                  <a:lnTo>
                    <a:pt x="420" y="475"/>
                  </a:lnTo>
                  <a:lnTo>
                    <a:pt x="443" y="464"/>
                  </a:lnTo>
                  <a:lnTo>
                    <a:pt x="462" y="453"/>
                  </a:lnTo>
                  <a:lnTo>
                    <a:pt x="484" y="441"/>
                  </a:lnTo>
                  <a:lnTo>
                    <a:pt x="521" y="413"/>
                  </a:lnTo>
                  <a:lnTo>
                    <a:pt x="549" y="386"/>
                  </a:lnTo>
                  <a:lnTo>
                    <a:pt x="574" y="358"/>
                  </a:lnTo>
                  <a:lnTo>
                    <a:pt x="592" y="332"/>
                  </a:lnTo>
                  <a:lnTo>
                    <a:pt x="611" y="300"/>
                  </a:lnTo>
                  <a:lnTo>
                    <a:pt x="655" y="321"/>
                  </a:lnTo>
                  <a:lnTo>
                    <a:pt x="615" y="156"/>
                  </a:lnTo>
                  <a:lnTo>
                    <a:pt x="458" y="222"/>
                  </a:lnTo>
                  <a:lnTo>
                    <a:pt x="502" y="245"/>
                  </a:lnTo>
                  <a:lnTo>
                    <a:pt x="482" y="279"/>
                  </a:lnTo>
                  <a:lnTo>
                    <a:pt x="463" y="301"/>
                  </a:lnTo>
                  <a:lnTo>
                    <a:pt x="440" y="324"/>
                  </a:lnTo>
                  <a:lnTo>
                    <a:pt x="404" y="354"/>
                  </a:lnTo>
                  <a:lnTo>
                    <a:pt x="382" y="365"/>
                  </a:lnTo>
                  <a:lnTo>
                    <a:pt x="363" y="375"/>
                  </a:lnTo>
                  <a:lnTo>
                    <a:pt x="340" y="382"/>
                  </a:lnTo>
                  <a:lnTo>
                    <a:pt x="319" y="389"/>
                  </a:lnTo>
                  <a:lnTo>
                    <a:pt x="299" y="393"/>
                  </a:lnTo>
                  <a:lnTo>
                    <a:pt x="279" y="394"/>
                  </a:lnTo>
                  <a:lnTo>
                    <a:pt x="256" y="397"/>
                  </a:lnTo>
                  <a:lnTo>
                    <a:pt x="231" y="394"/>
                  </a:lnTo>
                  <a:lnTo>
                    <a:pt x="209" y="391"/>
                  </a:lnTo>
                  <a:lnTo>
                    <a:pt x="189" y="385"/>
                  </a:lnTo>
                  <a:lnTo>
                    <a:pt x="166" y="378"/>
                  </a:lnTo>
                  <a:lnTo>
                    <a:pt x="145" y="367"/>
                  </a:lnTo>
                  <a:lnTo>
                    <a:pt x="130" y="359"/>
                  </a:lnTo>
                  <a:lnTo>
                    <a:pt x="116" y="349"/>
                  </a:lnTo>
                  <a:lnTo>
                    <a:pt x="99" y="336"/>
                  </a:lnTo>
                  <a:lnTo>
                    <a:pt x="84" y="321"/>
                  </a:lnTo>
                  <a:lnTo>
                    <a:pt x="71" y="305"/>
                  </a:lnTo>
                  <a:lnTo>
                    <a:pt x="58" y="288"/>
                  </a:lnTo>
                  <a:lnTo>
                    <a:pt x="41" y="261"/>
                  </a:lnTo>
                  <a:lnTo>
                    <a:pt x="32" y="240"/>
                  </a:lnTo>
                  <a:lnTo>
                    <a:pt x="24" y="213"/>
                  </a:lnTo>
                  <a:lnTo>
                    <a:pt x="20" y="190"/>
                  </a:lnTo>
                  <a:lnTo>
                    <a:pt x="14" y="172"/>
                  </a:lnTo>
                  <a:lnTo>
                    <a:pt x="13" y="151"/>
                  </a:lnTo>
                  <a:lnTo>
                    <a:pt x="15" y="133"/>
                  </a:lnTo>
                  <a:lnTo>
                    <a:pt x="14" y="119"/>
                  </a:lnTo>
                  <a:lnTo>
                    <a:pt x="16" y="103"/>
                  </a:lnTo>
                  <a:lnTo>
                    <a:pt x="20" y="86"/>
                  </a:lnTo>
                  <a:lnTo>
                    <a:pt x="23" y="70"/>
                  </a:lnTo>
                  <a:lnTo>
                    <a:pt x="30" y="50"/>
                  </a:lnTo>
                  <a:lnTo>
                    <a:pt x="49" y="0"/>
                  </a:lnTo>
                </a:path>
              </a:pathLst>
            </a:custGeom>
            <a:solidFill>
              <a:srgbClr val="4F81BD">
                <a:lumMod val="40000"/>
                <a:lumOff val="60000"/>
              </a:srgbClr>
            </a:solidFill>
            <a:ln w="6350" cap="flat" cmpd="sng">
              <a:noFill/>
              <a:prstDash val="solid"/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 anchor="ctr"/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9" name="Freeform 15"/>
            <p:cNvSpPr>
              <a:spLocks/>
            </p:cNvSpPr>
            <p:nvPr/>
          </p:nvSpPr>
          <p:spPr bwMode="auto">
            <a:xfrm flipV="1">
              <a:off x="3537260" y="4049296"/>
              <a:ext cx="873084" cy="558725"/>
            </a:xfrm>
            <a:custGeom>
              <a:avLst/>
              <a:gdLst/>
              <a:ahLst/>
              <a:cxnLst>
                <a:cxn ang="0">
                  <a:pos x="608" y="470"/>
                </a:cxn>
                <a:cxn ang="0">
                  <a:pos x="623" y="429"/>
                </a:cxn>
                <a:cxn ang="0">
                  <a:pos x="634" y="392"/>
                </a:cxn>
                <a:cxn ang="0">
                  <a:pos x="640" y="356"/>
                </a:cxn>
                <a:cxn ang="0">
                  <a:pos x="643" y="309"/>
                </a:cxn>
                <a:cxn ang="0">
                  <a:pos x="638" y="264"/>
                </a:cxn>
                <a:cxn ang="0">
                  <a:pos x="631" y="226"/>
                </a:cxn>
                <a:cxn ang="0">
                  <a:pos x="620" y="194"/>
                </a:cxn>
                <a:cxn ang="0">
                  <a:pos x="606" y="163"/>
                </a:cxn>
                <a:cxn ang="0">
                  <a:pos x="588" y="133"/>
                </a:cxn>
                <a:cxn ang="0">
                  <a:pos x="564" y="100"/>
                </a:cxn>
                <a:cxn ang="0">
                  <a:pos x="539" y="74"/>
                </a:cxn>
                <a:cxn ang="0">
                  <a:pos x="503" y="46"/>
                </a:cxn>
                <a:cxn ang="0">
                  <a:pos x="466" y="27"/>
                </a:cxn>
                <a:cxn ang="0">
                  <a:pos x="430" y="13"/>
                </a:cxn>
                <a:cxn ang="0">
                  <a:pos x="395" y="4"/>
                </a:cxn>
                <a:cxn ang="0">
                  <a:pos x="346" y="0"/>
                </a:cxn>
                <a:cxn ang="0">
                  <a:pos x="306" y="3"/>
                </a:cxn>
                <a:cxn ang="0">
                  <a:pos x="267" y="10"/>
                </a:cxn>
                <a:cxn ang="0">
                  <a:pos x="224" y="23"/>
                </a:cxn>
                <a:cxn ang="0">
                  <a:pos x="182" y="42"/>
                </a:cxn>
                <a:cxn ang="0">
                  <a:pos x="112" y="92"/>
                </a:cxn>
                <a:cxn ang="0">
                  <a:pos x="64" y="140"/>
                </a:cxn>
                <a:cxn ang="0">
                  <a:pos x="0" y="146"/>
                </a:cxn>
                <a:cxn ang="0">
                  <a:pos x="188" y="263"/>
                </a:cxn>
                <a:cxn ang="0">
                  <a:pos x="169" y="203"/>
                </a:cxn>
                <a:cxn ang="0">
                  <a:pos x="214" y="162"/>
                </a:cxn>
                <a:cxn ang="0">
                  <a:pos x="276" y="127"/>
                </a:cxn>
                <a:cxn ang="0">
                  <a:pos x="320" y="114"/>
                </a:cxn>
                <a:cxn ang="0">
                  <a:pos x="362" y="107"/>
                </a:cxn>
                <a:cxn ang="0">
                  <a:pos x="405" y="106"/>
                </a:cxn>
                <a:cxn ang="0">
                  <a:pos x="451" y="117"/>
                </a:cxn>
                <a:cxn ang="0">
                  <a:pos x="493" y="133"/>
                </a:cxn>
                <a:cxn ang="0">
                  <a:pos x="527" y="154"/>
                </a:cxn>
                <a:cxn ang="0">
                  <a:pos x="556" y="180"/>
                </a:cxn>
                <a:cxn ang="0">
                  <a:pos x="581" y="213"/>
                </a:cxn>
                <a:cxn ang="0">
                  <a:pos x="607" y="260"/>
                </a:cxn>
                <a:cxn ang="0">
                  <a:pos x="620" y="309"/>
                </a:cxn>
                <a:cxn ang="0">
                  <a:pos x="627" y="351"/>
                </a:cxn>
                <a:cxn ang="0">
                  <a:pos x="622" y="389"/>
                </a:cxn>
                <a:cxn ang="0">
                  <a:pos x="619" y="419"/>
                </a:cxn>
                <a:cxn ang="0">
                  <a:pos x="609" y="451"/>
                </a:cxn>
                <a:cxn ang="0">
                  <a:pos x="577" y="519"/>
                </a:cxn>
              </a:cxnLst>
              <a:rect l="0" t="0" r="r" b="b"/>
              <a:pathLst>
                <a:path w="644" h="520">
                  <a:moveTo>
                    <a:pt x="577" y="519"/>
                  </a:moveTo>
                  <a:lnTo>
                    <a:pt x="608" y="470"/>
                  </a:lnTo>
                  <a:lnTo>
                    <a:pt x="616" y="452"/>
                  </a:lnTo>
                  <a:lnTo>
                    <a:pt x="623" y="429"/>
                  </a:lnTo>
                  <a:lnTo>
                    <a:pt x="630" y="412"/>
                  </a:lnTo>
                  <a:lnTo>
                    <a:pt x="634" y="392"/>
                  </a:lnTo>
                  <a:lnTo>
                    <a:pt x="638" y="375"/>
                  </a:lnTo>
                  <a:lnTo>
                    <a:pt x="640" y="356"/>
                  </a:lnTo>
                  <a:lnTo>
                    <a:pt x="642" y="335"/>
                  </a:lnTo>
                  <a:lnTo>
                    <a:pt x="643" y="309"/>
                  </a:lnTo>
                  <a:lnTo>
                    <a:pt x="641" y="286"/>
                  </a:lnTo>
                  <a:lnTo>
                    <a:pt x="638" y="264"/>
                  </a:lnTo>
                  <a:lnTo>
                    <a:pt x="635" y="245"/>
                  </a:lnTo>
                  <a:lnTo>
                    <a:pt x="631" y="226"/>
                  </a:lnTo>
                  <a:lnTo>
                    <a:pt x="628" y="212"/>
                  </a:lnTo>
                  <a:lnTo>
                    <a:pt x="620" y="194"/>
                  </a:lnTo>
                  <a:lnTo>
                    <a:pt x="613" y="180"/>
                  </a:lnTo>
                  <a:lnTo>
                    <a:pt x="606" y="163"/>
                  </a:lnTo>
                  <a:lnTo>
                    <a:pt x="599" y="151"/>
                  </a:lnTo>
                  <a:lnTo>
                    <a:pt x="588" y="133"/>
                  </a:lnTo>
                  <a:lnTo>
                    <a:pt x="578" y="117"/>
                  </a:lnTo>
                  <a:lnTo>
                    <a:pt x="564" y="100"/>
                  </a:lnTo>
                  <a:lnTo>
                    <a:pt x="552" y="88"/>
                  </a:lnTo>
                  <a:lnTo>
                    <a:pt x="539" y="74"/>
                  </a:lnTo>
                  <a:lnTo>
                    <a:pt x="524" y="59"/>
                  </a:lnTo>
                  <a:lnTo>
                    <a:pt x="503" y="46"/>
                  </a:lnTo>
                  <a:lnTo>
                    <a:pt x="485" y="34"/>
                  </a:lnTo>
                  <a:lnTo>
                    <a:pt x="466" y="27"/>
                  </a:lnTo>
                  <a:lnTo>
                    <a:pt x="450" y="20"/>
                  </a:lnTo>
                  <a:lnTo>
                    <a:pt x="430" y="13"/>
                  </a:lnTo>
                  <a:lnTo>
                    <a:pt x="412" y="8"/>
                  </a:lnTo>
                  <a:lnTo>
                    <a:pt x="395" y="4"/>
                  </a:lnTo>
                  <a:lnTo>
                    <a:pt x="373" y="2"/>
                  </a:lnTo>
                  <a:lnTo>
                    <a:pt x="346" y="0"/>
                  </a:lnTo>
                  <a:lnTo>
                    <a:pt x="323" y="0"/>
                  </a:lnTo>
                  <a:lnTo>
                    <a:pt x="306" y="3"/>
                  </a:lnTo>
                  <a:lnTo>
                    <a:pt x="286" y="6"/>
                  </a:lnTo>
                  <a:lnTo>
                    <a:pt x="267" y="10"/>
                  </a:lnTo>
                  <a:lnTo>
                    <a:pt x="248" y="14"/>
                  </a:lnTo>
                  <a:lnTo>
                    <a:pt x="224" y="23"/>
                  </a:lnTo>
                  <a:lnTo>
                    <a:pt x="204" y="32"/>
                  </a:lnTo>
                  <a:lnTo>
                    <a:pt x="182" y="42"/>
                  </a:lnTo>
                  <a:lnTo>
                    <a:pt x="142" y="67"/>
                  </a:lnTo>
                  <a:lnTo>
                    <a:pt x="112" y="92"/>
                  </a:lnTo>
                  <a:lnTo>
                    <a:pt x="85" y="117"/>
                  </a:lnTo>
                  <a:lnTo>
                    <a:pt x="64" y="140"/>
                  </a:lnTo>
                  <a:lnTo>
                    <a:pt x="42" y="172"/>
                  </a:lnTo>
                  <a:lnTo>
                    <a:pt x="0" y="146"/>
                  </a:lnTo>
                  <a:lnTo>
                    <a:pt x="25" y="315"/>
                  </a:lnTo>
                  <a:lnTo>
                    <a:pt x="188" y="263"/>
                  </a:lnTo>
                  <a:lnTo>
                    <a:pt x="147" y="236"/>
                  </a:lnTo>
                  <a:lnTo>
                    <a:pt x="169" y="203"/>
                  </a:lnTo>
                  <a:lnTo>
                    <a:pt x="190" y="183"/>
                  </a:lnTo>
                  <a:lnTo>
                    <a:pt x="214" y="162"/>
                  </a:lnTo>
                  <a:lnTo>
                    <a:pt x="253" y="136"/>
                  </a:lnTo>
                  <a:lnTo>
                    <a:pt x="276" y="127"/>
                  </a:lnTo>
                  <a:lnTo>
                    <a:pt x="296" y="120"/>
                  </a:lnTo>
                  <a:lnTo>
                    <a:pt x="320" y="114"/>
                  </a:lnTo>
                  <a:lnTo>
                    <a:pt x="342" y="109"/>
                  </a:lnTo>
                  <a:lnTo>
                    <a:pt x="362" y="107"/>
                  </a:lnTo>
                  <a:lnTo>
                    <a:pt x="382" y="107"/>
                  </a:lnTo>
                  <a:lnTo>
                    <a:pt x="405" y="106"/>
                  </a:lnTo>
                  <a:lnTo>
                    <a:pt x="430" y="112"/>
                  </a:lnTo>
                  <a:lnTo>
                    <a:pt x="451" y="117"/>
                  </a:lnTo>
                  <a:lnTo>
                    <a:pt x="470" y="123"/>
                  </a:lnTo>
                  <a:lnTo>
                    <a:pt x="493" y="133"/>
                  </a:lnTo>
                  <a:lnTo>
                    <a:pt x="513" y="146"/>
                  </a:lnTo>
                  <a:lnTo>
                    <a:pt x="527" y="154"/>
                  </a:lnTo>
                  <a:lnTo>
                    <a:pt x="540" y="166"/>
                  </a:lnTo>
                  <a:lnTo>
                    <a:pt x="556" y="180"/>
                  </a:lnTo>
                  <a:lnTo>
                    <a:pt x="570" y="196"/>
                  </a:lnTo>
                  <a:lnTo>
                    <a:pt x="581" y="213"/>
                  </a:lnTo>
                  <a:lnTo>
                    <a:pt x="593" y="231"/>
                  </a:lnTo>
                  <a:lnTo>
                    <a:pt x="607" y="260"/>
                  </a:lnTo>
                  <a:lnTo>
                    <a:pt x="614" y="282"/>
                  </a:lnTo>
                  <a:lnTo>
                    <a:pt x="620" y="309"/>
                  </a:lnTo>
                  <a:lnTo>
                    <a:pt x="622" y="333"/>
                  </a:lnTo>
                  <a:lnTo>
                    <a:pt x="627" y="351"/>
                  </a:lnTo>
                  <a:lnTo>
                    <a:pt x="626" y="371"/>
                  </a:lnTo>
                  <a:lnTo>
                    <a:pt x="622" y="389"/>
                  </a:lnTo>
                  <a:lnTo>
                    <a:pt x="621" y="403"/>
                  </a:lnTo>
                  <a:lnTo>
                    <a:pt x="619" y="419"/>
                  </a:lnTo>
                  <a:lnTo>
                    <a:pt x="613" y="435"/>
                  </a:lnTo>
                  <a:lnTo>
                    <a:pt x="609" y="451"/>
                  </a:lnTo>
                  <a:lnTo>
                    <a:pt x="601" y="470"/>
                  </a:lnTo>
                  <a:lnTo>
                    <a:pt x="577" y="519"/>
                  </a:lnTo>
                </a:path>
              </a:pathLst>
            </a:custGeom>
            <a:solidFill>
              <a:srgbClr val="F79646">
                <a:lumMod val="40000"/>
                <a:lumOff val="60000"/>
              </a:srgbClr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b="0" kern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664018" y="2179472"/>
              <a:ext cx="1944597" cy="230156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3175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050" kern="0" dirty="0">
                  <a:solidFill>
                    <a:sysClr val="windowText" lastClr="000000"/>
                  </a:solidFill>
                  <a:latin typeface="맑은 고딕"/>
                  <a:ea typeface="맑은 고딕"/>
                  <a:cs typeface="+mn-cs"/>
                </a:rPr>
                <a:t>법률안 검토</a:t>
              </a:r>
              <a:endParaRPr kumimoji="0" lang="ko-KR" altLang="en-US" sz="1050" kern="0" dirty="0">
                <a:solidFill>
                  <a:sysClr val="windowText" lastClr="000000"/>
                </a:solidFill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61" name="직사각형 60"/>
            <p:cNvSpPr/>
            <p:nvPr/>
          </p:nvSpPr>
          <p:spPr>
            <a:xfrm>
              <a:off x="3791248" y="1582652"/>
              <a:ext cx="1944597" cy="230156"/>
            </a:xfrm>
            <a:prstGeom prst="rect">
              <a:avLst/>
            </a:prstGeom>
            <a:solidFill>
              <a:srgbClr val="4F81BD">
                <a:lumMod val="40000"/>
                <a:lumOff val="60000"/>
              </a:srgbClr>
            </a:solidFill>
            <a:ln w="3175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050" kern="0" dirty="0">
                  <a:solidFill>
                    <a:sysClr val="windowText" lastClr="000000"/>
                  </a:solidFill>
                  <a:latin typeface="맑은 고딕"/>
                  <a:ea typeface="맑은 고딕"/>
                  <a:cs typeface="+mn-cs"/>
                </a:rPr>
                <a:t>조직 체계 및 구성</a:t>
              </a:r>
              <a:endParaRPr kumimoji="0" lang="ko-KR" altLang="en-US" sz="1050" kern="0" dirty="0">
                <a:solidFill>
                  <a:sysClr val="windowText" lastClr="000000"/>
                </a:solidFill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62" name="직사각형 61"/>
            <p:cNvSpPr/>
            <p:nvPr/>
          </p:nvSpPr>
          <p:spPr>
            <a:xfrm>
              <a:off x="6577181" y="1214402"/>
              <a:ext cx="1944598" cy="230156"/>
            </a:xfrm>
            <a:prstGeom prst="rect">
              <a:avLst/>
            </a:prstGeom>
            <a:solidFill>
              <a:srgbClr val="4F81BD">
                <a:lumMod val="40000"/>
                <a:lumOff val="60000"/>
              </a:srgbClr>
            </a:solidFill>
            <a:ln w="3175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050" kern="0" dirty="0">
                  <a:solidFill>
                    <a:sysClr val="windowText" lastClr="000000"/>
                  </a:solidFill>
                  <a:latin typeface="맑은 고딕"/>
                  <a:ea typeface="맑은 고딕"/>
                  <a:cs typeface="+mn-cs"/>
                </a:rPr>
                <a:t>금융서비스 범위 • 상품 설정</a:t>
              </a:r>
              <a:endParaRPr kumimoji="0" lang="ko-KR" altLang="en-US" sz="1050" kern="0" dirty="0">
                <a:solidFill>
                  <a:sysClr val="windowText" lastClr="000000"/>
                </a:solidFill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6321606" y="1511224"/>
              <a:ext cx="2447811" cy="6269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33338" tIns="36512" rIns="33338" bIns="36512">
              <a:spAutoFit/>
            </a:bodyPr>
            <a:lstStyle/>
            <a:p>
              <a:pPr marL="90488" indent="-90488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ko-KR" altLang="en-US" sz="900" b="0" kern="0" dirty="0" err="1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콘텐츠공제조합의</a:t>
              </a:r>
              <a:r>
                <a:rPr lang="ko-KR" altLang="en-US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상품으로 융자 </a:t>
              </a:r>
              <a:r>
                <a:rPr lang="en-US" altLang="ko-KR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• </a:t>
              </a:r>
              <a:r>
                <a:rPr lang="ko-KR" altLang="en-US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보증 </a:t>
              </a:r>
              <a:r>
                <a:rPr lang="en-US" altLang="ko-KR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• </a:t>
              </a:r>
              <a:r>
                <a:rPr lang="ko-KR" altLang="en-US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투자로 설계함</a:t>
              </a:r>
              <a:endParaRPr lang="en-US" altLang="ko-KR" sz="9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90488" indent="-90488" fontAlgn="auto" latinLnBrk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ko-KR" altLang="en-US" sz="900" b="0" kern="0" dirty="0" err="1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인적공제</a:t>
              </a:r>
              <a:r>
                <a:rPr lang="ko-KR" altLang="en-US" sz="9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및 연금은 주요사업이 성숙한 후 재검토가 필요함</a:t>
              </a:r>
              <a:endParaRPr lang="ko-KR" altLang="ko-KR" sz="90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66" name="Rectangle 6"/>
            <p:cNvSpPr>
              <a:spLocks noChangeArrowheads="1"/>
            </p:cNvSpPr>
            <p:nvPr/>
          </p:nvSpPr>
          <p:spPr bwMode="auto">
            <a:xfrm>
              <a:off x="6843868" y="2841370"/>
              <a:ext cx="1187395" cy="320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69850" tIns="36512" rIns="69850" bIns="36512">
              <a:spAutoFit/>
            </a:bodyPr>
            <a:lstStyle/>
            <a:p>
              <a:pPr algn="ctr">
                <a:defRPr/>
              </a:pPr>
              <a:r>
                <a:rPr lang="ko-KR" altLang="en-US" sz="800" kern="0" dirty="0">
                  <a:solidFill>
                    <a:sysClr val="window" lastClr="FFFFFF"/>
                  </a:solidFill>
                  <a:latin typeface="맑은 고딕"/>
                  <a:ea typeface="맑은 고딕"/>
                </a:rPr>
                <a:t>국내 </a:t>
              </a:r>
              <a:r>
                <a:rPr lang="ko-KR" altLang="en-US" sz="800" kern="0" dirty="0" err="1">
                  <a:solidFill>
                    <a:sysClr val="window" lastClr="FFFFFF"/>
                  </a:solidFill>
                  <a:latin typeface="맑은 고딕"/>
                  <a:ea typeface="맑은 고딕"/>
                </a:rPr>
                <a:t>콘텐츠산업</a:t>
              </a:r>
              <a:r>
                <a:rPr lang="ko-KR" altLang="en-US" sz="800" kern="0" dirty="0">
                  <a:solidFill>
                    <a:sysClr val="window" lastClr="FFFFFF"/>
                  </a:solidFill>
                  <a:latin typeface="맑은 고딕"/>
                  <a:ea typeface="맑은 고딕"/>
                </a:rPr>
                <a:t>의</a:t>
              </a:r>
              <a:endParaRPr lang="en-US" altLang="ko-KR" sz="800" kern="0" dirty="0">
                <a:solidFill>
                  <a:sysClr val="window" lastClr="FFFFFF"/>
                </a:solidFill>
                <a:latin typeface="맑은 고딕"/>
                <a:ea typeface="맑은 고딕"/>
              </a:endParaRPr>
            </a:p>
            <a:p>
              <a:pPr algn="ctr">
                <a:defRPr/>
              </a:pPr>
              <a:r>
                <a:rPr kumimoji="0" lang="ko-KR" altLang="en-US" sz="800" kern="0" dirty="0">
                  <a:solidFill>
                    <a:sysClr val="window" lastClr="FFFFFF"/>
                  </a:solidFill>
                  <a:latin typeface="맑은 고딕"/>
                  <a:ea typeface="맑은 고딕"/>
                </a:rPr>
                <a:t>수익성 제고 및 개선</a:t>
              </a:r>
              <a:endParaRPr lang="ko-KR" altLang="ko-KR" sz="800" kern="0" dirty="0">
                <a:solidFill>
                  <a:sysClr val="window" lastClr="FFFFFF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53272" name="Rectangle 10"/>
            <p:cNvSpPr>
              <a:spLocks noChangeArrowheads="1"/>
            </p:cNvSpPr>
            <p:nvPr/>
          </p:nvSpPr>
          <p:spPr bwMode="auto">
            <a:xfrm>
              <a:off x="4323035" y="3207773"/>
              <a:ext cx="1008112" cy="3199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9850" tIns="36512" rIns="69850" bIns="36512">
              <a:spAutoFit/>
            </a:bodyPr>
            <a:lstStyle/>
            <a:p>
              <a:pPr algn="ctr"/>
              <a:r>
                <a:rPr lang="ko-KR" altLang="en-US" sz="800">
                  <a:latin typeface="맑은 고딕" pitchFamily="50" charset="-127"/>
                  <a:ea typeface="맑은 고딕" pitchFamily="50" charset="-127"/>
                </a:rPr>
                <a:t>금융지원 방안의</a:t>
              </a:r>
              <a:endParaRPr lang="en-US" altLang="ko-KR" sz="800">
                <a:latin typeface="맑은 고딕" pitchFamily="50" charset="-127"/>
                <a:ea typeface="맑은 고딕" pitchFamily="50" charset="-127"/>
              </a:endParaRPr>
            </a:p>
            <a:p>
              <a:pPr algn="ctr"/>
              <a:r>
                <a:rPr lang="ko-KR" altLang="en-US" sz="800">
                  <a:latin typeface="맑은 고딕" pitchFamily="50" charset="-127"/>
                  <a:ea typeface="맑은 고딕" pitchFamily="50" charset="-127"/>
                </a:rPr>
                <a:t>검토 필요성 제기</a:t>
              </a:r>
              <a:endParaRPr lang="ko-KR" altLang="ko-KR" sz="8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8" name="Rectangle 12"/>
            <p:cNvSpPr>
              <a:spLocks noChangeArrowheads="1"/>
            </p:cNvSpPr>
            <p:nvPr/>
          </p:nvSpPr>
          <p:spPr bwMode="auto">
            <a:xfrm>
              <a:off x="2618140" y="3600094"/>
              <a:ext cx="1296928" cy="319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69850" tIns="36512" rIns="69850" bIns="36512">
              <a:spAutoFit/>
            </a:bodyPr>
            <a:lstStyle/>
            <a:p>
              <a:pPr algn="ctr">
                <a:defRPr/>
              </a:pPr>
              <a:r>
                <a:rPr lang="ko-KR" altLang="en-US" sz="800" kern="0" dirty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국내 </a:t>
              </a:r>
              <a:r>
                <a:rPr lang="ko-KR" altLang="en-US" sz="800" kern="0" dirty="0" err="1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콘텐츠</a:t>
              </a:r>
              <a:endParaRPr lang="en-US" altLang="ko-KR" sz="80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algn="ctr">
                <a:defRPr/>
              </a:pPr>
              <a:r>
                <a:rPr lang="ko-KR" altLang="en-US" sz="800" kern="0" dirty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산업의 문제점</a:t>
              </a:r>
              <a:endParaRPr lang="en-US" altLang="ko-KR" sz="800" kern="0" dirty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3274" name="Rectangle 10"/>
            <p:cNvSpPr>
              <a:spLocks noChangeArrowheads="1"/>
            </p:cNvSpPr>
            <p:nvPr/>
          </p:nvSpPr>
          <p:spPr bwMode="auto">
            <a:xfrm>
              <a:off x="5817513" y="2879659"/>
              <a:ext cx="1008112" cy="3199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9850" tIns="36512" rIns="69850" bIns="36512">
              <a:spAutoFit/>
            </a:bodyPr>
            <a:lstStyle/>
            <a:p>
              <a:pPr algn="ctr"/>
              <a:r>
                <a:rPr lang="ko-KR" altLang="en-US" sz="800">
                  <a:latin typeface="맑은 고딕" pitchFamily="50" charset="-127"/>
                  <a:ea typeface="맑은 고딕" pitchFamily="50" charset="-127"/>
                </a:rPr>
                <a:t>콘텐츠공제조합</a:t>
              </a:r>
              <a:endParaRPr lang="en-US" altLang="ko-KR" sz="800">
                <a:latin typeface="맑은 고딕" pitchFamily="50" charset="-127"/>
                <a:ea typeface="맑은 고딕" pitchFamily="50" charset="-127"/>
              </a:endParaRPr>
            </a:p>
            <a:p>
              <a:pPr algn="ctr"/>
              <a:r>
                <a:rPr lang="ko-KR" altLang="en-US" sz="800">
                  <a:latin typeface="맑은 고딕" pitchFamily="50" charset="-127"/>
                  <a:ea typeface="맑은 고딕" pitchFamily="50" charset="-127"/>
                </a:rPr>
                <a:t>설립 검토</a:t>
              </a:r>
              <a:endParaRPr lang="ko-KR" altLang="ko-KR" sz="8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6580356" y="3928662"/>
              <a:ext cx="1944598" cy="230156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56000"/>
              </a:schemeClr>
            </a:solidFill>
            <a:ln w="3175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050" kern="0" dirty="0">
                  <a:solidFill>
                    <a:sysClr val="windowText" lastClr="000000"/>
                  </a:solidFill>
                  <a:latin typeface="맑은 고딕"/>
                  <a:ea typeface="맑은 고딕"/>
                  <a:cs typeface="+mn-cs"/>
                </a:rPr>
                <a:t>재원 확보 및 수지 계획</a:t>
              </a:r>
              <a:endParaRPr kumimoji="0" lang="ko-KR" altLang="en-US" sz="1050" kern="0" dirty="0">
                <a:solidFill>
                  <a:sysClr val="windowText" lastClr="000000"/>
                </a:solidFill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4580199" y="4555640"/>
              <a:ext cx="1944598" cy="23015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050" kern="0" dirty="0" err="1">
                  <a:solidFill>
                    <a:sysClr val="windowText" lastClr="000000"/>
                  </a:solidFill>
                  <a:latin typeface="맑은 고딕"/>
                  <a:ea typeface="맑은 고딕"/>
                  <a:cs typeface="+mn-cs"/>
                </a:rPr>
                <a:t>설립시</a:t>
              </a:r>
              <a:r>
                <a:rPr kumimoji="0" lang="ko-KR" altLang="en-US" sz="1050" kern="0" dirty="0">
                  <a:solidFill>
                    <a:sysClr val="windowText" lastClr="000000"/>
                  </a:solidFill>
                  <a:latin typeface="맑은 고딕"/>
                  <a:ea typeface="맑은 고딕"/>
                  <a:cs typeface="+mn-cs"/>
                </a:rPr>
                <a:t> 주요 고려사항 검토</a:t>
              </a:r>
              <a:endParaRPr kumimoji="0" lang="ko-KR" altLang="en-US" sz="1050" kern="0" dirty="0">
                <a:solidFill>
                  <a:sysClr val="windowText" lastClr="000000"/>
                </a:solidFill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1810140" y="4841352"/>
              <a:ext cx="1944597" cy="230157"/>
            </a:xfrm>
            <a:prstGeom prst="rect">
              <a:avLst/>
            </a:prstGeom>
            <a:solidFill>
              <a:srgbClr val="0070C0">
                <a:alpha val="63000"/>
              </a:srgbClr>
            </a:solidFill>
            <a:ln w="3175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050" kern="0" dirty="0">
                  <a:solidFill>
                    <a:sysClr val="windowText" lastClr="000000"/>
                  </a:solidFill>
                  <a:latin typeface="맑은 고딕"/>
                  <a:ea typeface="맑은 고딕"/>
                  <a:cs typeface="+mn-cs"/>
                </a:rPr>
                <a:t>중장기 발전 전망</a:t>
              </a:r>
              <a:endParaRPr kumimoji="0" lang="ko-KR" altLang="en-US" sz="1050" kern="0" dirty="0">
                <a:solidFill>
                  <a:sysClr val="windowText" lastClr="000000"/>
                </a:solidFill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53278" name="Rectangle 18"/>
            <p:cNvSpPr>
              <a:spLocks noChangeArrowheads="1"/>
            </p:cNvSpPr>
            <p:nvPr/>
          </p:nvSpPr>
          <p:spPr bwMode="auto">
            <a:xfrm>
              <a:off x="1309662" y="5232345"/>
              <a:ext cx="2700394" cy="5169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3338" tIns="36512" rIns="33338" bIns="36512">
              <a:spAutoFit/>
            </a:bodyPr>
            <a:lstStyle/>
            <a:p>
              <a:pPr marL="84138" indent="-84138" algn="just">
                <a:lnSpc>
                  <a:spcPct val="150000"/>
                </a:lnSpc>
                <a:spcBef>
                  <a:spcPct val="20000"/>
                </a:spcBef>
                <a:buClr>
                  <a:srgbClr val="000000"/>
                </a:buClr>
                <a:buSzPts val="1000"/>
                <a:buFont typeface="Arial" charset="0"/>
                <a:buChar char="•"/>
              </a:pP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중장기 발전을 위해서 </a:t>
              </a:r>
              <a:r>
                <a:rPr lang="en-US" altLang="ko-KR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1) </a:t>
              </a: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인적 공제</a:t>
              </a:r>
              <a:r>
                <a:rPr lang="en-US" altLang="ko-KR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, 2) </a:t>
              </a: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신용관리</a:t>
              </a:r>
              <a:endParaRPr lang="en-US" altLang="ko-KR" sz="900" b="0">
                <a:latin typeface="맑은 고딕" pitchFamily="50" charset="-127"/>
                <a:ea typeface="맑은 고딕" pitchFamily="50" charset="-127"/>
                <a:cs typeface="굴림" charset="-127"/>
              </a:endParaRPr>
            </a:p>
            <a:p>
              <a:pPr marL="84138" indent="-84138" algn="just">
                <a:lnSpc>
                  <a:spcPct val="150000"/>
                </a:lnSpc>
                <a:spcBef>
                  <a:spcPct val="20000"/>
                </a:spcBef>
                <a:buClr>
                  <a:srgbClr val="000000"/>
                </a:buClr>
                <a:buSzPts val="1000"/>
                <a:buFont typeface="Wingdings" pitchFamily="2" charset="2"/>
                <a:buNone/>
              </a:pPr>
              <a:r>
                <a:rPr lang="en-US" altLang="ko-KR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   3) </a:t>
              </a: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심사제도를 지속적으로 검토하고 개선함</a:t>
              </a:r>
              <a:endParaRPr lang="en-US" altLang="ko-KR" sz="900" b="0">
                <a:latin typeface="맑은 고딕" pitchFamily="50" charset="-127"/>
                <a:ea typeface="맑은 고딕" pitchFamily="50" charset="-127"/>
                <a:cs typeface="굴림" charset="-127"/>
              </a:endParaRPr>
            </a:p>
          </p:txBody>
        </p:sp>
        <p:sp>
          <p:nvSpPr>
            <p:cNvPr id="53279" name="Rectangle 18"/>
            <p:cNvSpPr>
              <a:spLocks noChangeArrowheads="1"/>
            </p:cNvSpPr>
            <p:nvPr/>
          </p:nvSpPr>
          <p:spPr bwMode="auto">
            <a:xfrm>
              <a:off x="4181432" y="4946593"/>
              <a:ext cx="2700394" cy="7523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3338" tIns="36512" rIns="33338" bIns="36512">
              <a:spAutoFit/>
            </a:bodyPr>
            <a:lstStyle/>
            <a:p>
              <a:pPr marL="84138" indent="-84138" algn="just">
                <a:lnSpc>
                  <a:spcPct val="150000"/>
                </a:lnSpc>
                <a:spcBef>
                  <a:spcPct val="20000"/>
                </a:spcBef>
                <a:buClr>
                  <a:srgbClr val="000000"/>
                </a:buClr>
                <a:buSzPts val="1000"/>
                <a:buFont typeface="Arial" charset="0"/>
                <a:buChar char="•"/>
              </a:pPr>
              <a:r>
                <a:rPr lang="en-US" altLang="ko-KR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 </a:t>
              </a: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설립시 주요 고려사항으로 </a:t>
              </a:r>
              <a:r>
                <a:rPr lang="en-US" altLang="ko-KR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1) </a:t>
              </a: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차별화 전략</a:t>
              </a:r>
              <a:r>
                <a:rPr lang="en-US" altLang="ko-KR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,</a:t>
              </a:r>
            </a:p>
            <a:p>
              <a:pPr marL="84138" indent="-84138" algn="just">
                <a:lnSpc>
                  <a:spcPct val="150000"/>
                </a:lnSpc>
                <a:spcBef>
                  <a:spcPct val="20000"/>
                </a:spcBef>
                <a:buClr>
                  <a:srgbClr val="000000"/>
                </a:buClr>
                <a:buSzPts val="1000"/>
                <a:buFont typeface="Wingdings" pitchFamily="2" charset="2"/>
                <a:buNone/>
              </a:pPr>
              <a:r>
                <a:rPr lang="en-US" altLang="ko-KR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   2) </a:t>
              </a: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자립기반 구성</a:t>
              </a:r>
              <a:r>
                <a:rPr lang="en-US" altLang="ko-KR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, 3) </a:t>
              </a: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정부의 자금지원과 이익  </a:t>
              </a:r>
              <a:endParaRPr lang="en-US" altLang="ko-KR" sz="900" b="0">
                <a:latin typeface="맑은 고딕" pitchFamily="50" charset="-127"/>
                <a:ea typeface="맑은 고딕" pitchFamily="50" charset="-127"/>
                <a:cs typeface="굴림" charset="-127"/>
              </a:endParaRPr>
            </a:p>
            <a:p>
              <a:pPr marL="84138" indent="-84138" algn="just">
                <a:lnSpc>
                  <a:spcPct val="150000"/>
                </a:lnSpc>
                <a:spcBef>
                  <a:spcPct val="20000"/>
                </a:spcBef>
                <a:buClr>
                  <a:srgbClr val="000000"/>
                </a:buClr>
                <a:buSzPts val="1000"/>
                <a:buFont typeface="Wingdings" pitchFamily="2" charset="2"/>
                <a:buNone/>
              </a:pPr>
              <a:r>
                <a:rPr lang="en-US" altLang="ko-KR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   </a:t>
              </a: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배당을 검토함</a:t>
              </a:r>
              <a:endParaRPr lang="en-US" altLang="ko-KR" sz="900" b="0">
                <a:latin typeface="맑은 고딕" pitchFamily="50" charset="-127"/>
                <a:ea typeface="맑은 고딕" pitchFamily="50" charset="-127"/>
                <a:cs typeface="굴림" charset="-127"/>
              </a:endParaRPr>
            </a:p>
          </p:txBody>
        </p:sp>
        <p:sp>
          <p:nvSpPr>
            <p:cNvPr id="53280" name="Rectangle 18"/>
            <p:cNvSpPr>
              <a:spLocks noChangeArrowheads="1"/>
            </p:cNvSpPr>
            <p:nvPr/>
          </p:nvSpPr>
          <p:spPr bwMode="auto">
            <a:xfrm>
              <a:off x="6824638" y="4303651"/>
              <a:ext cx="2700394" cy="9047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3338" tIns="36512" rIns="33338" bIns="36512">
              <a:spAutoFit/>
            </a:bodyPr>
            <a:lstStyle/>
            <a:p>
              <a:pPr marL="84138" indent="-84138" algn="just">
                <a:lnSpc>
                  <a:spcPct val="150000"/>
                </a:lnSpc>
                <a:spcBef>
                  <a:spcPct val="20000"/>
                </a:spcBef>
                <a:buClr>
                  <a:srgbClr val="000000"/>
                </a:buClr>
                <a:buSzPts val="1000"/>
                <a:buFont typeface="Arial" charset="0"/>
                <a:buChar char="•"/>
              </a:pP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기본재산의 확보를 위한 출연금 및 출자금과 사업운영자금에 대한 계획을 설정하고</a:t>
              </a:r>
              <a:r>
                <a:rPr lang="en-US" altLang="ko-KR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,</a:t>
              </a: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 공제사업 운영으로서</a:t>
              </a:r>
              <a:r>
                <a:rPr lang="en-US" altLang="ko-KR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 </a:t>
              </a: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자금대여 </a:t>
              </a:r>
              <a:r>
                <a:rPr lang="en-US" altLang="ko-KR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• </a:t>
              </a: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채무보증 </a:t>
              </a:r>
              <a:r>
                <a:rPr lang="en-US" altLang="ko-KR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• </a:t>
              </a:r>
              <a:r>
                <a:rPr lang="ko-KR" altLang="en-US" sz="900" b="0">
                  <a:latin typeface="맑은 고딕" pitchFamily="50" charset="-127"/>
                  <a:ea typeface="맑은 고딕" pitchFamily="50" charset="-127"/>
                  <a:cs typeface="굴림" charset="-127"/>
                </a:rPr>
                <a:t>이행보증에 대한 여러 모델을 통해 수지를 예측</a:t>
              </a:r>
              <a:endParaRPr lang="en-US" altLang="ko-KR" sz="900" b="0">
                <a:latin typeface="맑은 고딕" pitchFamily="50" charset="-127"/>
                <a:ea typeface="맑은 고딕" pitchFamily="50" charset="-127"/>
                <a:cs typeface="굴림" charset="-127"/>
              </a:endParaRPr>
            </a:p>
          </p:txBody>
        </p:sp>
        <p:sp>
          <p:nvSpPr>
            <p:cNvPr id="53281" name="Rectangle 23"/>
            <p:cNvSpPr>
              <a:spLocks noChangeArrowheads="1"/>
            </p:cNvSpPr>
            <p:nvPr/>
          </p:nvSpPr>
          <p:spPr bwMode="auto">
            <a:xfrm>
              <a:off x="437016" y="3857628"/>
              <a:ext cx="1944216" cy="297901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lIns="33338" tIns="36512" rIns="33338" bIns="36512">
              <a:spAutoFit/>
            </a:bodyPr>
            <a:lstStyle/>
            <a:p>
              <a:pPr algn="ctr">
                <a:lnSpc>
                  <a:spcPct val="17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콘텐츠공제조합의 설립</a:t>
              </a:r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gray">
            <a:xfrm>
              <a:off x="594172" y="2069949"/>
              <a:ext cx="215890" cy="215871"/>
            </a:xfrm>
            <a:prstGeom prst="rect">
              <a:avLst/>
            </a:prstGeom>
            <a:solidFill>
              <a:srgbClr val="FFFFFF">
                <a:lumMod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fontAlgn="auto" latinLnBrk="0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kumimoji="0" lang="en-US" altLang="ko-KR" sz="1100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맑은 고딕"/>
                  <a:ea typeface="맑은 고딕"/>
                </a:rPr>
                <a:t>1</a:t>
              </a:r>
              <a:endParaRPr kumimoji="0" lang="ko-KR" altLang="en-US" sz="1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/>
                <a:ea typeface="맑은 고딕"/>
              </a:endParaRPr>
            </a:p>
          </p:txBody>
        </p:sp>
        <p:sp>
          <p:nvSpPr>
            <p:cNvPr id="39" name="Rectangle 8"/>
            <p:cNvSpPr>
              <a:spLocks noChangeArrowheads="1"/>
            </p:cNvSpPr>
            <p:nvPr/>
          </p:nvSpPr>
          <p:spPr bwMode="gray">
            <a:xfrm>
              <a:off x="3667429" y="1498526"/>
              <a:ext cx="215890" cy="215871"/>
            </a:xfrm>
            <a:prstGeom prst="rect">
              <a:avLst/>
            </a:prstGeom>
            <a:solidFill>
              <a:srgbClr val="FFFFFF">
                <a:lumMod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fontAlgn="auto" latinLnBrk="0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kumimoji="0" lang="en-US" altLang="ko-KR" sz="1100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맑은 고딕"/>
                  <a:ea typeface="맑은 고딕"/>
                </a:rPr>
                <a:t>2</a:t>
              </a:r>
              <a:endParaRPr kumimoji="0" lang="ko-KR" altLang="en-US" sz="1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/>
                <a:ea typeface="맑은 고딕"/>
              </a:endParaRPr>
            </a:p>
          </p:txBody>
        </p:sp>
        <p:sp>
          <p:nvSpPr>
            <p:cNvPr id="40" name="Rectangle 8"/>
            <p:cNvSpPr>
              <a:spLocks noChangeArrowheads="1"/>
            </p:cNvSpPr>
            <p:nvPr/>
          </p:nvSpPr>
          <p:spPr bwMode="gray">
            <a:xfrm>
              <a:off x="6451775" y="1071546"/>
              <a:ext cx="215890" cy="215871"/>
            </a:xfrm>
            <a:prstGeom prst="rect">
              <a:avLst/>
            </a:prstGeom>
            <a:solidFill>
              <a:srgbClr val="FFFFFF">
                <a:lumMod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fontAlgn="auto" latinLnBrk="0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kumimoji="0" lang="en-US" altLang="ko-KR" sz="1100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맑은 고딕"/>
                  <a:ea typeface="맑은 고딕"/>
                </a:rPr>
                <a:t>3</a:t>
              </a:r>
              <a:endParaRPr kumimoji="0" lang="ko-KR" altLang="en-US" sz="1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/>
                <a:ea typeface="맑은 고딕"/>
              </a:endParaRPr>
            </a:p>
          </p:txBody>
        </p:sp>
        <p:sp>
          <p:nvSpPr>
            <p:cNvPr id="41" name="Rectangle 8"/>
            <p:cNvSpPr>
              <a:spLocks noChangeArrowheads="1"/>
            </p:cNvSpPr>
            <p:nvPr/>
          </p:nvSpPr>
          <p:spPr bwMode="gray">
            <a:xfrm>
              <a:off x="6453362" y="3785807"/>
              <a:ext cx="215890" cy="215871"/>
            </a:xfrm>
            <a:prstGeom prst="rect">
              <a:avLst/>
            </a:prstGeom>
            <a:solidFill>
              <a:srgbClr val="FFFFFF">
                <a:lumMod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fontAlgn="auto" latinLnBrk="0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kumimoji="0" lang="en-US" altLang="ko-KR" sz="1100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맑은 고딕"/>
                  <a:ea typeface="맑은 고딕"/>
                </a:rPr>
                <a:t>4</a:t>
              </a:r>
              <a:endParaRPr kumimoji="0" lang="ko-KR" altLang="en-US" sz="1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/>
                <a:ea typeface="맑은 고딕"/>
              </a:endParaRPr>
            </a:p>
          </p:txBody>
        </p:sp>
        <p:sp>
          <p:nvSpPr>
            <p:cNvPr id="42" name="Rectangle 8"/>
            <p:cNvSpPr>
              <a:spLocks noChangeArrowheads="1"/>
            </p:cNvSpPr>
            <p:nvPr/>
          </p:nvSpPr>
          <p:spPr bwMode="gray">
            <a:xfrm>
              <a:off x="4438918" y="4428657"/>
              <a:ext cx="215890" cy="215871"/>
            </a:xfrm>
            <a:prstGeom prst="rect">
              <a:avLst/>
            </a:prstGeom>
            <a:solidFill>
              <a:srgbClr val="FFFFFF">
                <a:lumMod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fontAlgn="auto" latinLnBrk="0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kumimoji="0" lang="en-US" altLang="ko-KR" sz="1100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맑은 고딕"/>
                  <a:ea typeface="맑은 고딕"/>
                </a:rPr>
                <a:t>5</a:t>
              </a:r>
              <a:endParaRPr kumimoji="0" lang="ko-KR" altLang="en-US" sz="1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/>
                <a:ea typeface="맑은 고딕"/>
              </a:endParaRPr>
            </a:p>
          </p:txBody>
        </p:sp>
        <p:sp>
          <p:nvSpPr>
            <p:cNvPr id="43" name="Rectangle 8"/>
            <p:cNvSpPr>
              <a:spLocks noChangeArrowheads="1"/>
            </p:cNvSpPr>
            <p:nvPr/>
          </p:nvSpPr>
          <p:spPr bwMode="gray">
            <a:xfrm>
              <a:off x="1667272" y="4714369"/>
              <a:ext cx="215890" cy="215871"/>
            </a:xfrm>
            <a:prstGeom prst="rect">
              <a:avLst/>
            </a:prstGeom>
            <a:solidFill>
              <a:srgbClr val="FFFFFF">
                <a:lumMod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fontAlgn="auto" latinLnBrk="0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kumimoji="0" lang="en-US" altLang="ko-KR" sz="1100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맑은 고딕"/>
                  <a:ea typeface="맑은 고딕"/>
                </a:rPr>
                <a:t>6</a:t>
              </a:r>
              <a:endParaRPr kumimoji="0" lang="ko-KR" altLang="en-US" sz="1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/>
                <a:ea typeface="맑은 고딕"/>
              </a:endParaRPr>
            </a:p>
          </p:txBody>
        </p:sp>
      </p:grpSp>
      <p:sp>
        <p:nvSpPr>
          <p:cNvPr id="53254" name="직사각형 5"/>
          <p:cNvSpPr>
            <a:spLocks noChangeArrowheads="1"/>
          </p:cNvSpPr>
          <p:nvPr/>
        </p:nvSpPr>
        <p:spPr bwMode="auto">
          <a:xfrm>
            <a:off x="488950" y="1125538"/>
            <a:ext cx="9074150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 algn="just">
              <a:lnSpc>
                <a:spcPct val="140000"/>
              </a:lnSpc>
              <a:spcAft>
                <a:spcPts val="1300"/>
              </a:spcAft>
              <a:buFont typeface="Arial" charset="0"/>
              <a:buChar char="•"/>
              <a:tabLst>
                <a:tab pos="5759450" algn="r"/>
              </a:tabLst>
            </a:pP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콘텐츠공제조합 설립에 대하여 아래와 같이 총 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6 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단계로 살펴봄</a:t>
            </a:r>
            <a:endParaRPr lang="en-US" altLang="ko-KR" sz="110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ChangeArrowheads="1"/>
          </p:cNvSpPr>
          <p:nvPr/>
        </p:nvSpPr>
        <p:spPr bwMode="auto">
          <a:xfrm>
            <a:off x="0" y="0"/>
            <a:ext cx="3224213" cy="6858000"/>
          </a:xfrm>
          <a:prstGeom prst="rect">
            <a:avLst/>
          </a:prstGeom>
          <a:solidFill>
            <a:srgbClr val="E5E5FF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60000"/>
              </a:lnSpc>
              <a:buFont typeface="Wingdings" pitchFamily="2" charset="2"/>
              <a:buNone/>
            </a:pPr>
            <a:endParaRPr lang="ko-KR" altLang="en-US" sz="1100">
              <a:solidFill>
                <a:schemeClr val="accent2"/>
              </a:solidFill>
            </a:endParaRPr>
          </a:p>
        </p:txBody>
      </p:sp>
      <p:sp>
        <p:nvSpPr>
          <p:cNvPr id="10242" name="AutoShape 3"/>
          <p:cNvSpPr>
            <a:spLocks noChangeArrowheads="1"/>
          </p:cNvSpPr>
          <p:nvPr/>
        </p:nvSpPr>
        <p:spPr bwMode="auto">
          <a:xfrm>
            <a:off x="344488" y="687388"/>
            <a:ext cx="1898650" cy="1733550"/>
          </a:xfrm>
          <a:prstGeom prst="roundRect">
            <a:avLst>
              <a:gd name="adj" fmla="val 16667"/>
            </a:avLst>
          </a:prstGeom>
          <a:solidFill>
            <a:schemeClr val="hlink">
              <a:alpha val="74117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60000"/>
              </a:lnSpc>
              <a:buFont typeface="Wingdings" pitchFamily="2" charset="2"/>
              <a:buNone/>
            </a:pPr>
            <a:endParaRPr lang="ko-KR" altLang="en-US" sz="1100">
              <a:solidFill>
                <a:schemeClr val="accent2"/>
              </a:solidFill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1209675" y="1179513"/>
            <a:ext cx="1693863" cy="615950"/>
          </a:xfrm>
          <a:prstGeom prst="rect">
            <a:avLst/>
          </a:prstGeom>
          <a:noFill/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lIns="87275" tIns="43637" rIns="87275" bIns="43637" anchor="ctr"/>
          <a:lstStyle/>
          <a:p>
            <a:pPr algn="ctr" defTabSz="873125">
              <a:spcBef>
                <a:spcPct val="50000"/>
              </a:spcBef>
            </a:pPr>
            <a:r>
              <a:rPr lang="en-US" altLang="ko-KR" sz="2300">
                <a:solidFill>
                  <a:srgbClr val="000099"/>
                </a:solidFill>
                <a:latin typeface="Trebuchet MS" pitchFamily="34" charset="0"/>
              </a:rPr>
              <a:t>Contents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00025" y="6381750"/>
            <a:ext cx="266541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tx1"/>
              </a:buClr>
              <a:buSzPct val="86000"/>
              <a:buFont typeface="Wingdings" pitchFamily="2" charset="2"/>
              <a:buNone/>
            </a:pPr>
            <a:r>
              <a:rPr lang="en-US" altLang="ko-KR" sz="800">
                <a:solidFill>
                  <a:srgbClr val="3333CC"/>
                </a:solidFill>
              </a:rPr>
              <a:t>Copyright © 2011 by KFIRI. All Rights Reserved. 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4808538" y="785813"/>
            <a:ext cx="450215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4" tIns="47892" rIns="95784" bIns="47892">
            <a:spAutoFit/>
          </a:bodyPr>
          <a:lstStyle/>
          <a:p>
            <a:pPr marL="358775" indent="-358775" defTabSz="957263">
              <a:lnSpc>
                <a:spcPct val="340000"/>
              </a:lnSpc>
              <a:buFontTx/>
              <a:buAutoNum type="romanUcPeriod"/>
              <a:tabLst>
                <a:tab pos="0" algn="l"/>
                <a:tab pos="269875" algn="l"/>
                <a:tab pos="1433513" algn="l"/>
              </a:tabLst>
            </a:pPr>
            <a:r>
              <a:rPr lang="ko-KR" altLang="en-US" sz="1600" b="0">
                <a:solidFill>
                  <a:srgbClr val="000099"/>
                </a:solidFill>
                <a:latin typeface="HY견고딕" pitchFamily="18" charset="-127"/>
                <a:ea typeface="HY견고딕" pitchFamily="18" charset="-127"/>
              </a:rPr>
              <a:t>콘텐츠공제조합 설립의 배경 및 목적</a:t>
            </a:r>
            <a:endParaRPr lang="en-US" altLang="ko-KR" sz="1600" b="0">
              <a:solidFill>
                <a:srgbClr val="000099"/>
              </a:solidFill>
              <a:latin typeface="HY견고딕" pitchFamily="18" charset="-127"/>
              <a:ea typeface="HY견고딕" pitchFamily="18" charset="-127"/>
            </a:endParaRPr>
          </a:p>
          <a:p>
            <a:pPr marL="358775" indent="-358775" defTabSz="957263">
              <a:lnSpc>
                <a:spcPct val="340000"/>
              </a:lnSpc>
              <a:buFontTx/>
              <a:buAutoNum type="romanUcPeriod"/>
              <a:tabLst>
                <a:tab pos="0" algn="l"/>
                <a:tab pos="269875" algn="l"/>
                <a:tab pos="1433513" algn="l"/>
              </a:tabLst>
            </a:pPr>
            <a:r>
              <a:rPr lang="ko-KR" altLang="en-US" sz="1600" b="0">
                <a:solidFill>
                  <a:srgbClr val="000099"/>
                </a:solidFill>
                <a:latin typeface="HY견고딕" pitchFamily="18" charset="-127"/>
                <a:ea typeface="HY견고딕" pitchFamily="18" charset="-127"/>
              </a:rPr>
              <a:t>콘텐츠공제조합의 필요성</a:t>
            </a:r>
            <a:endParaRPr lang="en-US" altLang="ko-KR" sz="1600" b="0">
              <a:solidFill>
                <a:srgbClr val="000099"/>
              </a:solidFill>
              <a:latin typeface="HY견고딕" pitchFamily="18" charset="-127"/>
              <a:ea typeface="HY견고딕" pitchFamily="18" charset="-127"/>
            </a:endParaRPr>
          </a:p>
          <a:p>
            <a:pPr marL="358775" indent="-358775" defTabSz="957263">
              <a:lnSpc>
                <a:spcPct val="340000"/>
              </a:lnSpc>
              <a:buFontTx/>
              <a:buAutoNum type="romanUcPeriod"/>
              <a:tabLst>
                <a:tab pos="0" algn="l"/>
                <a:tab pos="269875" algn="l"/>
                <a:tab pos="1433513" algn="l"/>
              </a:tabLst>
            </a:pPr>
            <a:r>
              <a:rPr lang="ko-KR" altLang="en-US" sz="1600" b="0">
                <a:solidFill>
                  <a:srgbClr val="000099"/>
                </a:solidFill>
                <a:latin typeface="HY견고딕" pitchFamily="18" charset="-127"/>
                <a:ea typeface="HY견고딕" pitchFamily="18" charset="-127"/>
              </a:rPr>
              <a:t>콘텐츠공제조합 설립 방안</a:t>
            </a:r>
            <a:endParaRPr lang="ko-KR" altLang="en-US" sz="1600">
              <a:solidFill>
                <a:srgbClr val="000099"/>
              </a:solidFill>
              <a:latin typeface="HY견고딕" pitchFamily="18" charset="-127"/>
              <a:ea typeface="HY견고딕" pitchFamily="18" charset="-127"/>
            </a:endParaRPr>
          </a:p>
          <a:p>
            <a:pPr marL="358775" indent="-358775" defTabSz="957263">
              <a:lnSpc>
                <a:spcPct val="340000"/>
              </a:lnSpc>
              <a:buFontTx/>
              <a:buAutoNum type="romanUcPeriod"/>
              <a:tabLst>
                <a:tab pos="0" algn="l"/>
                <a:tab pos="269875" algn="l"/>
                <a:tab pos="1433513" algn="l"/>
              </a:tabLst>
            </a:pPr>
            <a:r>
              <a:rPr lang="ko-KR" altLang="en-US" sz="1600" b="0">
                <a:solidFill>
                  <a:srgbClr val="000099"/>
                </a:solidFill>
                <a:latin typeface="HY견고딕" pitchFamily="18" charset="-127"/>
                <a:ea typeface="HY견고딕" pitchFamily="18" charset="-127"/>
              </a:rPr>
              <a:t>결론</a:t>
            </a:r>
            <a:endParaRPr lang="en-US" altLang="ko-KR" sz="1600" b="0">
              <a:solidFill>
                <a:srgbClr val="000099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ChangeArrowheads="1"/>
          </p:cNvSpPr>
          <p:nvPr/>
        </p:nvSpPr>
        <p:spPr bwMode="auto">
          <a:xfrm>
            <a:off x="0" y="2133600"/>
            <a:ext cx="9906000" cy="2447925"/>
          </a:xfrm>
          <a:prstGeom prst="rect">
            <a:avLst/>
          </a:prstGeom>
          <a:solidFill>
            <a:srgbClr val="E5E5FF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marL="179388" indent="-179388" algn="ctr" defTabSz="873125">
              <a:lnSpc>
                <a:spcPct val="14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ko-KR" sz="2800">
                <a:solidFill>
                  <a:srgbClr val="000099"/>
                </a:solidFill>
                <a:latin typeface="바탕체" pitchFamily="17" charset="-127"/>
                <a:ea typeface="바탕체" pitchFamily="17" charset="-127"/>
              </a:rPr>
              <a:t>Ⅰ.</a:t>
            </a:r>
            <a:r>
              <a:rPr lang="en-US" altLang="ko-KR" sz="2800" b="0">
                <a:solidFill>
                  <a:srgbClr val="000099"/>
                </a:solidFill>
                <a:ea typeface="HY견고딕" pitchFamily="18" charset="-127"/>
              </a:rPr>
              <a:t>  </a:t>
            </a:r>
            <a:r>
              <a:rPr lang="ko-KR" altLang="en-US" sz="2800" b="0">
                <a:solidFill>
                  <a:srgbClr val="000099"/>
                </a:solidFill>
                <a:ea typeface="HY견고딕" pitchFamily="18" charset="-127"/>
              </a:rPr>
              <a:t>설립의 배경 및 목적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524375" y="6357938"/>
            <a:ext cx="792163" cy="241300"/>
          </a:xfrm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94CFCC3B-8377-4BA5-A694-ACFF7C3CA6A8}" type="slidenum">
              <a:rPr lang="en-US" altLang="ko-KR" smtClean="0">
                <a:latin typeface="Arial" charset="0"/>
                <a:ea typeface="굴림" charset="-127"/>
              </a:rPr>
              <a:pPr/>
              <a:t>4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14338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3838575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1.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콘텐츠공제조합 설립의 배경 및 목적</a:t>
            </a: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8112125" y="136525"/>
            <a:ext cx="1190625" cy="290513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배경 및 목적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gray">
          <a:xfrm>
            <a:off x="344488" y="622300"/>
            <a:ext cx="2039937" cy="285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설립의 배경 및 목적</a:t>
            </a:r>
          </a:p>
        </p:txBody>
      </p:sp>
      <p:sp>
        <p:nvSpPr>
          <p:cNvPr id="14341" name="직사각형 5"/>
          <p:cNvSpPr>
            <a:spLocks noChangeArrowheads="1"/>
          </p:cNvSpPr>
          <p:nvPr/>
        </p:nvSpPr>
        <p:spPr bwMode="auto">
          <a:xfrm>
            <a:off x="488950" y="981075"/>
            <a:ext cx="907415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lnSpc>
                <a:spcPct val="140000"/>
              </a:lnSpc>
              <a:spcAft>
                <a:spcPts val="1300"/>
              </a:spcAft>
              <a:buFont typeface="Wingdings" pitchFamily="2" charset="2"/>
              <a:buChar char="§"/>
              <a:tabLst>
                <a:tab pos="5759450" algn="r"/>
              </a:tabLst>
            </a:pP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담보력 부족 등으로 기존 금융기관을 이용하기 어려운 콘텐츠사업자들을 대상으로 자금대여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채무보증</a:t>
            </a:r>
            <a:r>
              <a:rPr lang="en-US" altLang="ko-KR" sz="11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>
                <a:latin typeface="맑은 고딕" pitchFamily="50" charset="-127"/>
                <a:ea typeface="맑은 고딕" pitchFamily="50" charset="-127"/>
              </a:rPr>
              <a:t>이행보증 및 투자 등 금융서비스를 저금리로 제공하는 콘텐츠공제조합 설립 및 운영 방안을 수립하는 것을 목적으로 함</a:t>
            </a:r>
            <a:endParaRPr lang="en-US" altLang="ko-KR" sz="11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 flipH="1">
            <a:off x="5918200" y="1679575"/>
            <a:ext cx="2857500" cy="357188"/>
          </a:xfrm>
          <a:prstGeom prst="snip2DiagRect">
            <a:avLst/>
          </a:prstGeom>
          <a:solidFill>
            <a:srgbClr val="4F81BD">
              <a:lumMod val="20000"/>
              <a:lumOff val="80000"/>
            </a:srgbClr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algn="ctr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200" kern="0" dirty="0" err="1">
                <a:solidFill>
                  <a:sysClr val="windowText" lastClr="000000"/>
                </a:solidFill>
                <a:latin typeface="맑은 고딕"/>
                <a:ea typeface="맑은 고딕"/>
              </a:rPr>
              <a:t>콘텐츠공제조합</a:t>
            </a:r>
            <a:r>
              <a:rPr kumimoji="0" lang="ko-KR" altLang="en-US" sz="120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설립 방안 마련</a:t>
            </a:r>
          </a:p>
        </p:txBody>
      </p:sp>
      <p:sp>
        <p:nvSpPr>
          <p:cNvPr id="23" name="AutoShape 8"/>
          <p:cNvSpPr>
            <a:spLocks noChangeArrowheads="1"/>
          </p:cNvSpPr>
          <p:nvPr/>
        </p:nvSpPr>
        <p:spPr bwMode="auto">
          <a:xfrm flipH="1">
            <a:off x="5953125" y="2271713"/>
            <a:ext cx="2786063" cy="1500187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/>
          <a:p>
            <a:pPr marL="108000" indent="-108000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110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법률안 검토 및 마련</a:t>
            </a:r>
            <a:endParaRPr lang="en-US" altLang="ko-KR" sz="110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108000" indent="-108000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110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조직체계 및 구성</a:t>
            </a:r>
            <a:endParaRPr lang="en-US" altLang="ko-KR" sz="110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108000" indent="-108000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110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금융서비스 범위와 상품 설계</a:t>
            </a:r>
            <a:endParaRPr lang="en-US" altLang="ko-KR" sz="110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108000" indent="-108000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1100" kern="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재원 확보 및 수지 계획</a:t>
            </a:r>
            <a:endParaRPr lang="en-US" altLang="ko-KR" sz="1100" kern="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</p:txBody>
      </p:sp>
      <p:sp>
        <p:nvSpPr>
          <p:cNvPr id="29" name="오른쪽 화살표 28"/>
          <p:cNvSpPr/>
          <p:nvPr/>
        </p:nvSpPr>
        <p:spPr bwMode="auto">
          <a:xfrm>
            <a:off x="5095875" y="2355850"/>
            <a:ext cx="479425" cy="960438"/>
          </a:xfrm>
          <a:prstGeom prst="rightArrow">
            <a:avLst>
              <a:gd name="adj1" fmla="val 50000"/>
              <a:gd name="adj2" fmla="val 58929"/>
            </a:avLst>
          </a:prstGeom>
          <a:solidFill>
            <a:srgbClr val="FFFFFF">
              <a:lumMod val="7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/>
          <a:lstStyle/>
          <a:p>
            <a:pPr eaLnBrk="0" latinLnBrk="0" hangingPunct="0">
              <a:spcBef>
                <a:spcPct val="50000"/>
              </a:spcBef>
              <a:defRPr/>
            </a:pPr>
            <a:endParaRPr lang="ko-KR" altLang="en-US" sz="1200" b="0" kern="0" dirty="0">
              <a:latin typeface="Arial" pitchFamily="34" charset="0"/>
            </a:endParaRPr>
          </a:p>
        </p:txBody>
      </p:sp>
      <p:grpSp>
        <p:nvGrpSpPr>
          <p:cNvPr id="14345" name="그룹 32"/>
          <p:cNvGrpSpPr>
            <a:grpSpLocks/>
          </p:cNvGrpSpPr>
          <p:nvPr/>
        </p:nvGrpSpPr>
        <p:grpSpPr bwMode="auto">
          <a:xfrm>
            <a:off x="968375" y="1570038"/>
            <a:ext cx="3759200" cy="2465387"/>
            <a:chOff x="831482" y="1785926"/>
            <a:chExt cx="3759076" cy="2465742"/>
          </a:xfrm>
        </p:grpSpPr>
        <p:sp>
          <p:nvSpPr>
            <p:cNvPr id="25" name="AutoShape 3"/>
            <p:cNvSpPr>
              <a:spLocks noChangeArrowheads="1"/>
            </p:cNvSpPr>
            <p:nvPr/>
          </p:nvSpPr>
          <p:spPr bwMode="auto">
            <a:xfrm>
              <a:off x="942603" y="2286060"/>
              <a:ext cx="3647955" cy="681136"/>
            </a:xfrm>
            <a:prstGeom prst="homePlate">
              <a:avLst>
                <a:gd name="adj" fmla="val 25558"/>
              </a:avLst>
            </a:prstGeom>
            <a:solidFill>
              <a:sysClr val="window" lastClr="FFFFFF"/>
            </a:solidFill>
            <a:ln w="6350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 anchor="ctr"/>
            <a:lstStyle/>
            <a:p>
              <a:pPr marL="90488" indent="-90488" fontAlgn="auto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kumimoji="0" lang="en-US" altLang="ko-KR" sz="105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  <a:p>
              <a:pPr marL="108000" indent="-108000" fontAlgn="auto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국내 문화산업기업 중 약 </a:t>
              </a:r>
              <a:r>
                <a:rPr kumimoji="0" lang="en-US" altLang="ko-KR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87%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가 매출 규모 </a:t>
              </a:r>
              <a:r>
                <a:rPr kumimoji="0" lang="en-US" altLang="ko-KR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10</a:t>
              </a:r>
              <a:r>
                <a:rPr kumimoji="0" lang="ko-KR" altLang="en-US" sz="1100" b="0" kern="0" dirty="0" err="1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억원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 미만이며</a:t>
              </a:r>
              <a:r>
                <a:rPr kumimoji="0" lang="en-US" altLang="ko-KR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, 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약 </a:t>
              </a:r>
              <a:r>
                <a:rPr kumimoji="0" lang="en-US" altLang="ko-KR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92%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가 </a:t>
              </a:r>
              <a:r>
                <a:rPr kumimoji="0" lang="en-US" altLang="ko-KR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10</a:t>
              </a:r>
              <a:r>
                <a:rPr kumimoji="0" lang="ko-KR" altLang="en-US" sz="1100" b="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인 미만으로 영세함</a:t>
              </a:r>
            </a:p>
            <a:p>
              <a:pPr marL="90488" indent="-90488" fontAlgn="auto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None/>
                <a:defRPr/>
              </a:pPr>
              <a:endParaRPr kumimoji="0" lang="ko-KR" altLang="en-US" sz="1050" b="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26" name="Rectangle 11"/>
            <p:cNvSpPr>
              <a:spLocks noChangeArrowheads="1"/>
            </p:cNvSpPr>
            <p:nvPr/>
          </p:nvSpPr>
          <p:spPr bwMode="auto">
            <a:xfrm>
              <a:off x="947366" y="1895479"/>
              <a:ext cx="3170132" cy="366766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3175" algn="ctr">
              <a:solidFill>
                <a:srgbClr val="4F81BD">
                  <a:lumMod val="50000"/>
                </a:srgbClr>
              </a:solidFill>
              <a:miter lim="800000"/>
              <a:headEnd/>
              <a:tailEnd/>
            </a:ln>
            <a:effectLst/>
          </p:spPr>
          <p:txBody>
            <a:bodyPr lIns="0" rIns="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10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국내 문화산업기업의 영세성</a:t>
              </a:r>
              <a:endParaRPr kumimoji="0" lang="ko-KR" altLang="en-US" sz="110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27" name="AutoShape 3"/>
            <p:cNvSpPr>
              <a:spLocks noChangeArrowheads="1"/>
            </p:cNvSpPr>
            <p:nvPr/>
          </p:nvSpPr>
          <p:spPr bwMode="auto">
            <a:xfrm>
              <a:off x="942603" y="3570533"/>
              <a:ext cx="3647955" cy="681135"/>
            </a:xfrm>
            <a:prstGeom prst="homePlate">
              <a:avLst>
                <a:gd name="adj" fmla="val 25558"/>
              </a:avLst>
            </a:prstGeom>
            <a:solidFill>
              <a:sysClr val="window" lastClr="FFFFFF"/>
            </a:solidFill>
            <a:ln w="6350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tIns="91440" bIns="91440" anchor="ctr"/>
            <a:lstStyle/>
            <a:p>
              <a:pPr marL="90488" indent="-90488" fontAlgn="auto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kumimoji="0" lang="en-US" altLang="ko-KR" sz="1050" b="0" kern="0" dirty="0">
                <a:solidFill>
                  <a:prstClr val="black"/>
                </a:solidFill>
                <a:latin typeface="맑은 고딕"/>
                <a:ea typeface="맑은 고딕"/>
              </a:endParaRPr>
            </a:p>
            <a:p>
              <a:pPr marL="108000" indent="-108000" fontAlgn="auto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ko-KR" altLang="en-US" sz="1100" b="0" kern="0" dirty="0" err="1">
                  <a:solidFill>
                    <a:prstClr val="black"/>
                  </a:solidFill>
                  <a:latin typeface="맑은 고딕"/>
                  <a:ea typeface="맑은 고딕"/>
                </a:rPr>
                <a:t>그중</a:t>
              </a:r>
              <a:r>
                <a:rPr kumimoji="0" lang="ko-KR" altLang="en-US" sz="1100" b="0" kern="0" dirty="0">
                  <a:solidFill>
                    <a:prstClr val="black"/>
                  </a:solidFill>
                  <a:latin typeface="맑은 고딕"/>
                  <a:ea typeface="맑은 고딕"/>
                </a:rPr>
                <a:t> </a:t>
              </a:r>
              <a:r>
                <a:rPr kumimoji="0" lang="en-US" altLang="ko-KR" sz="1100" b="0" kern="0" dirty="0">
                  <a:solidFill>
                    <a:prstClr val="black"/>
                  </a:solidFill>
                  <a:latin typeface="맑은 고딕"/>
                  <a:ea typeface="맑은 고딕"/>
                </a:rPr>
                <a:t>32.9%</a:t>
              </a:r>
              <a:r>
                <a:rPr kumimoji="0" lang="ko-KR" altLang="en-US" sz="1100" b="0" kern="0" dirty="0">
                  <a:solidFill>
                    <a:prstClr val="black"/>
                  </a:solidFill>
                  <a:latin typeface="맑은 고딕"/>
                  <a:ea typeface="맑은 고딕"/>
                </a:rPr>
                <a:t>가 담보력이 매우 취약하여 </a:t>
              </a:r>
              <a:r>
                <a:rPr kumimoji="0" lang="ko-KR" altLang="en-US" sz="1100" b="0" kern="0" dirty="0" err="1">
                  <a:solidFill>
                    <a:prstClr val="black"/>
                  </a:solidFill>
                  <a:latin typeface="맑은 고딕"/>
                  <a:ea typeface="맑은 고딕"/>
                </a:rPr>
                <a:t>콘텐츠</a:t>
              </a:r>
              <a:r>
                <a:rPr kumimoji="0" lang="ko-KR" altLang="en-US" sz="1100" b="0" kern="0" dirty="0">
                  <a:solidFill>
                    <a:prstClr val="black"/>
                  </a:solidFill>
                  <a:latin typeface="맑은 고딕"/>
                  <a:ea typeface="맑은 고딕"/>
                </a:rPr>
                <a:t> 개발 및 유통에 필요한 자금의 확보가 어려운 상황임 </a:t>
              </a:r>
            </a:p>
            <a:p>
              <a:pPr marL="90488" indent="-90488" fontAlgn="auto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kumimoji="0" lang="ko-KR" altLang="en-US" sz="1050" b="0" kern="0" dirty="0">
                <a:solidFill>
                  <a:prstClr val="black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>
              <a:off x="947366" y="3181539"/>
              <a:ext cx="3170132" cy="365178"/>
            </a:xfrm>
            <a:prstGeom prst="rect">
              <a:avLst/>
            </a:prstGeom>
            <a:solidFill>
              <a:srgbClr val="4F81BD">
                <a:lumMod val="40000"/>
                <a:lumOff val="60000"/>
              </a:srgbClr>
            </a:solidFill>
            <a:ln w="3175" algn="ctr">
              <a:solidFill>
                <a:srgbClr val="4F81BD">
                  <a:lumMod val="50000"/>
                </a:srgbClr>
              </a:solidFill>
              <a:miter lim="800000"/>
              <a:headEnd/>
              <a:tailEnd/>
            </a:ln>
            <a:effectLst/>
          </p:spPr>
          <p:txBody>
            <a:bodyPr lIns="0" rIns="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ko-KR" altLang="en-US" sz="1100" kern="0" dirty="0">
                  <a:solidFill>
                    <a:sysClr val="windowText" lastClr="000000"/>
                  </a:solidFill>
                  <a:latin typeface="맑은 고딕"/>
                  <a:ea typeface="맑은 고딕"/>
                </a:rPr>
                <a:t>국내 문화산업기업의 자금확보의 어려움</a:t>
              </a:r>
              <a:endParaRPr kumimoji="0" lang="ko-KR" altLang="en-US" sz="1100" kern="0" dirty="0">
                <a:solidFill>
                  <a:sysClr val="windowText" lastClr="000000"/>
                </a:solidFill>
                <a:latin typeface="맑은 고딕"/>
                <a:ea typeface="맑은 고딕"/>
              </a:endParaRPr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gray">
            <a:xfrm>
              <a:off x="855294" y="1785926"/>
              <a:ext cx="239704" cy="252448"/>
            </a:xfrm>
            <a:prstGeom prst="rect">
              <a:avLst/>
            </a:prstGeom>
            <a:solidFill>
              <a:srgbClr val="FFFFFF">
                <a:lumMod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fontAlgn="auto" latinLnBrk="0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kumimoji="0" lang="en-US" altLang="ko-KR" sz="1100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맑은 고딕"/>
                  <a:ea typeface="맑은 고딕"/>
                </a:rPr>
                <a:t>1</a:t>
              </a:r>
              <a:endParaRPr kumimoji="0" lang="ko-KR" altLang="en-US" sz="1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/>
                <a:ea typeface="맑은 고딕"/>
              </a:endParaRPr>
            </a:p>
          </p:txBody>
        </p:sp>
        <p:sp>
          <p:nvSpPr>
            <p:cNvPr id="31" name="Rectangle 8"/>
            <p:cNvSpPr>
              <a:spLocks noChangeArrowheads="1"/>
            </p:cNvSpPr>
            <p:nvPr/>
          </p:nvSpPr>
          <p:spPr bwMode="gray">
            <a:xfrm>
              <a:off x="831482" y="3032292"/>
              <a:ext cx="239705" cy="252449"/>
            </a:xfrm>
            <a:prstGeom prst="rect">
              <a:avLst/>
            </a:prstGeom>
            <a:solidFill>
              <a:srgbClr val="FFFFFF">
                <a:lumMod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fontAlgn="auto" latinLnBrk="0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kumimoji="0" lang="en-US" altLang="ko-KR" sz="1100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맑은 고딕"/>
                  <a:ea typeface="맑은 고딕"/>
                </a:rPr>
                <a:t>2</a:t>
              </a:r>
              <a:endParaRPr kumimoji="0" lang="ko-KR" altLang="en-US" sz="11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/>
                <a:ea typeface="맑은 고딕"/>
              </a:endParaRPr>
            </a:p>
          </p:txBody>
        </p:sp>
      </p:grpSp>
      <p:graphicFrame>
        <p:nvGraphicFramePr>
          <p:cNvPr id="40" name="차트 39"/>
          <p:cNvGraphicFramePr/>
          <p:nvPr/>
        </p:nvGraphicFramePr>
        <p:xfrm>
          <a:off x="4953014" y="4477017"/>
          <a:ext cx="4572016" cy="1943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2" name="직사각형 6"/>
          <p:cNvSpPr>
            <a:spLocks noChangeArrowheads="1"/>
          </p:cNvSpPr>
          <p:nvPr/>
        </p:nvSpPr>
        <p:spPr bwMode="auto">
          <a:xfrm>
            <a:off x="5840413" y="4078288"/>
            <a:ext cx="30003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latinLnBrk="0" hangingPunct="0">
              <a:lnSpc>
                <a:spcPct val="220000"/>
              </a:lnSpc>
              <a:buFont typeface="Wingdings" pitchFamily="2" charset="2"/>
              <a:buNone/>
              <a:defRPr/>
            </a:pPr>
            <a:r>
              <a:rPr lang="en-US" altLang="ko-KR" dirty="0">
                <a:solidFill>
                  <a:schemeClr val="accent6"/>
                </a:solidFill>
                <a:latin typeface="Arial" pitchFamily="34" charset="0"/>
                <a:cs typeface="+mn-cs"/>
              </a:rPr>
              <a:t>       &lt; </a:t>
            </a:r>
            <a:r>
              <a:rPr lang="ko-KR" altLang="en-US" dirty="0">
                <a:solidFill>
                  <a:schemeClr val="accent6"/>
                </a:solidFill>
                <a:latin typeface="Arial" pitchFamily="34" charset="0"/>
                <a:cs typeface="+mn-cs"/>
              </a:rPr>
              <a:t>전체 </a:t>
            </a:r>
            <a:r>
              <a:rPr lang="ko-KR" altLang="en-US" dirty="0">
                <a:solidFill>
                  <a:schemeClr val="accent6"/>
                </a:solidFill>
                <a:latin typeface="Arial" pitchFamily="34" charset="0"/>
                <a:cs typeface="+mn-cs"/>
              </a:rPr>
              <a:t>문화산업기업</a:t>
            </a:r>
            <a:r>
              <a:rPr lang="en-US" altLang="ko-KR" dirty="0">
                <a:solidFill>
                  <a:schemeClr val="accent6"/>
                </a:solidFill>
                <a:latin typeface="Arial" pitchFamily="34" charset="0"/>
                <a:cs typeface="+mn-cs"/>
              </a:rPr>
              <a:t>: </a:t>
            </a:r>
            <a:r>
              <a:rPr lang="ko-KR" altLang="en-US" dirty="0">
                <a:solidFill>
                  <a:schemeClr val="accent6"/>
                </a:solidFill>
                <a:latin typeface="Arial" pitchFamily="34" charset="0"/>
                <a:cs typeface="+mn-cs"/>
              </a:rPr>
              <a:t>자금 확보의 어려움</a:t>
            </a:r>
            <a:r>
              <a:rPr lang="en-US" altLang="ko-KR" dirty="0">
                <a:solidFill>
                  <a:schemeClr val="accent6"/>
                </a:solidFill>
                <a:latin typeface="Arial" pitchFamily="34" charset="0"/>
                <a:cs typeface="+mn-cs"/>
              </a:rPr>
              <a:t>&gt;</a:t>
            </a:r>
            <a:endParaRPr lang="ko-KR" altLang="en-US" dirty="0">
              <a:solidFill>
                <a:schemeClr val="accent6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348" name="직사각형 42"/>
          <p:cNvSpPr>
            <a:spLocks noChangeArrowheads="1"/>
          </p:cNvSpPr>
          <p:nvPr/>
        </p:nvSpPr>
        <p:spPr bwMode="auto">
          <a:xfrm>
            <a:off x="5175250" y="4410075"/>
            <a:ext cx="714375" cy="1611313"/>
          </a:xfrm>
          <a:prstGeom prst="rect">
            <a:avLst/>
          </a:prstGeom>
          <a:noFill/>
          <a:ln w="19050" algn="ctr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ko-KR" altLang="en-US" sz="1400">
              <a:solidFill>
                <a:schemeClr val="tx1"/>
              </a:solidFill>
            </a:endParaRPr>
          </a:p>
        </p:txBody>
      </p:sp>
      <p:grpSp>
        <p:nvGrpSpPr>
          <p:cNvPr id="14349" name="그룹 1"/>
          <p:cNvGrpSpPr>
            <a:grpSpLocks/>
          </p:cNvGrpSpPr>
          <p:nvPr/>
        </p:nvGrpSpPr>
        <p:grpSpPr bwMode="auto">
          <a:xfrm>
            <a:off x="166688" y="4076700"/>
            <a:ext cx="4929187" cy="2232025"/>
            <a:chOff x="166654" y="4221088"/>
            <a:chExt cx="4929222" cy="2088232"/>
          </a:xfrm>
        </p:grpSpPr>
        <p:sp>
          <p:nvSpPr>
            <p:cNvPr id="14350" name="Rectangle 11"/>
            <p:cNvSpPr>
              <a:spLocks noChangeArrowheads="1"/>
            </p:cNvSpPr>
            <p:nvPr/>
          </p:nvSpPr>
          <p:spPr bwMode="auto">
            <a:xfrm>
              <a:off x="952472" y="5955307"/>
              <a:ext cx="1670050" cy="3540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87275" tIns="43637" rIns="87275" bIns="43637" anchor="ctr">
              <a:spAutoFit/>
            </a:bodyPr>
            <a:lstStyle/>
            <a:p>
              <a:pPr marL="171450" indent="-171450" algn="just" eaLnBrk="0" latinLnBrk="0" hangingPunct="0">
                <a:lnSpc>
                  <a:spcPct val="220000"/>
                </a:lnSpc>
                <a:buFont typeface="Wingdings" pitchFamily="2" charset="2"/>
                <a:buNone/>
              </a:pPr>
              <a:r>
                <a:rPr lang="en-US" altLang="ko-KR" sz="800" b="0"/>
                <a:t>* </a:t>
              </a:r>
              <a:r>
                <a:rPr lang="ko-KR" altLang="en-US" sz="800" b="0"/>
                <a:t>자료 </a:t>
              </a:r>
              <a:r>
                <a:rPr lang="en-US" altLang="ko-KR" sz="800" b="0"/>
                <a:t>:  2009 </a:t>
              </a:r>
              <a:r>
                <a:rPr lang="ko-KR" altLang="en-US" sz="800" b="0"/>
                <a:t>문화산업통계</a:t>
              </a:r>
              <a:endParaRPr lang="ko-KR" altLang="en-US" sz="800" b="0">
                <a:solidFill>
                  <a:schemeClr val="tx1"/>
                </a:solidFill>
              </a:endParaRPr>
            </a:p>
          </p:txBody>
        </p:sp>
        <p:sp>
          <p:nvSpPr>
            <p:cNvPr id="41" name="직사각형 6"/>
            <p:cNvSpPr>
              <a:spLocks noChangeArrowheads="1"/>
            </p:cNvSpPr>
            <p:nvPr/>
          </p:nvSpPr>
          <p:spPr bwMode="auto">
            <a:xfrm>
              <a:off x="1015972" y="4221088"/>
              <a:ext cx="3000396" cy="430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just" eaLnBrk="0" latinLnBrk="0" hangingPunct="0">
                <a:lnSpc>
                  <a:spcPct val="220000"/>
                </a:lnSpc>
                <a:buFont typeface="Wingdings" pitchFamily="2" charset="2"/>
                <a:buNone/>
                <a:defRPr/>
              </a:pPr>
              <a:r>
                <a:rPr lang="en-US" altLang="ko-KR" dirty="0">
                  <a:solidFill>
                    <a:schemeClr val="accent6"/>
                  </a:solidFill>
                  <a:latin typeface="Arial" pitchFamily="34" charset="0"/>
                  <a:cs typeface="+mn-cs"/>
                </a:rPr>
                <a:t>       &lt; </a:t>
              </a:r>
              <a:r>
                <a:rPr lang="ko-KR" altLang="en-US" dirty="0">
                  <a:solidFill>
                    <a:schemeClr val="accent6"/>
                  </a:solidFill>
                  <a:latin typeface="Arial" pitchFamily="34" charset="0"/>
                  <a:cs typeface="+mn-cs"/>
                </a:rPr>
                <a:t>전체 </a:t>
              </a:r>
              <a:r>
                <a:rPr lang="ko-KR" altLang="en-US" dirty="0">
                  <a:solidFill>
                    <a:schemeClr val="accent6"/>
                  </a:solidFill>
                  <a:latin typeface="Arial" pitchFamily="34" charset="0"/>
                  <a:cs typeface="+mn-cs"/>
                </a:rPr>
                <a:t>문화산업기업</a:t>
              </a:r>
              <a:r>
                <a:rPr lang="en-US" altLang="ko-KR" dirty="0">
                  <a:solidFill>
                    <a:schemeClr val="accent6"/>
                  </a:solidFill>
                  <a:latin typeface="Arial" pitchFamily="34" charset="0"/>
                  <a:cs typeface="+mn-cs"/>
                </a:rPr>
                <a:t>: </a:t>
              </a:r>
              <a:r>
                <a:rPr lang="ko-KR" altLang="en-US" dirty="0">
                  <a:solidFill>
                    <a:schemeClr val="accent6"/>
                  </a:solidFill>
                  <a:latin typeface="Arial" pitchFamily="34" charset="0"/>
                  <a:cs typeface="+mn-cs"/>
                </a:rPr>
                <a:t>매출액 및 종사자 기준 </a:t>
              </a:r>
              <a:r>
                <a:rPr lang="en-US" altLang="ko-KR" dirty="0">
                  <a:solidFill>
                    <a:schemeClr val="accent6"/>
                  </a:solidFill>
                  <a:latin typeface="Arial" pitchFamily="34" charset="0"/>
                  <a:cs typeface="+mn-cs"/>
                </a:rPr>
                <a:t>&gt;</a:t>
              </a:r>
              <a:endParaRPr lang="ko-KR" altLang="en-US" dirty="0">
                <a:solidFill>
                  <a:schemeClr val="accent6"/>
                </a:solidFill>
                <a:latin typeface="Arial" pitchFamily="34" charset="0"/>
                <a:cs typeface="+mn-cs"/>
              </a:endParaRPr>
            </a:p>
          </p:txBody>
        </p:sp>
        <p:grpSp>
          <p:nvGrpSpPr>
            <p:cNvPr id="14352" name="그룹 33"/>
            <p:cNvGrpSpPr>
              <a:grpSpLocks/>
            </p:cNvGrpSpPr>
            <p:nvPr/>
          </p:nvGrpSpPr>
          <p:grpSpPr bwMode="auto">
            <a:xfrm>
              <a:off x="166654" y="4594808"/>
              <a:ext cx="4929222" cy="1714512"/>
              <a:chOff x="166654" y="4786322"/>
              <a:chExt cx="4929222" cy="1714512"/>
            </a:xfrm>
          </p:grpSpPr>
          <p:graphicFrame>
            <p:nvGraphicFramePr>
              <p:cNvPr id="35" name="차트 34"/>
              <p:cNvGraphicFramePr/>
              <p:nvPr/>
            </p:nvGraphicFramePr>
            <p:xfrm>
              <a:off x="166654" y="4862522"/>
              <a:ext cx="3000396" cy="158591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32" name="차트 31"/>
              <p:cNvGraphicFramePr/>
              <p:nvPr/>
            </p:nvGraphicFramePr>
            <p:xfrm>
              <a:off x="2238356" y="4786322"/>
              <a:ext cx="2857520" cy="171451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0" y="2133600"/>
            <a:ext cx="9906000" cy="2447925"/>
          </a:xfrm>
          <a:prstGeom prst="rect">
            <a:avLst/>
          </a:prstGeom>
          <a:solidFill>
            <a:srgbClr val="E5E5FF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marL="179388" indent="-179388" algn="ctr" defTabSz="873125">
              <a:lnSpc>
                <a:spcPct val="14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ko-KR" sz="2800" b="0">
                <a:solidFill>
                  <a:srgbClr val="000099"/>
                </a:solidFill>
                <a:latin typeface="바탕" pitchFamily="18" charset="-127"/>
                <a:ea typeface="바탕" pitchFamily="18" charset="-127"/>
              </a:rPr>
              <a:t>Ⅱ.</a:t>
            </a:r>
            <a:r>
              <a:rPr lang="en-US" altLang="ko-KR" sz="2800" b="0">
                <a:solidFill>
                  <a:srgbClr val="000099"/>
                </a:solidFill>
                <a:latin typeface="돋움" pitchFamily="50" charset="-127"/>
              </a:rPr>
              <a:t> </a:t>
            </a:r>
            <a:r>
              <a:rPr lang="ko-KR" altLang="en-US" sz="2800" b="0">
                <a:solidFill>
                  <a:srgbClr val="000099"/>
                </a:solidFill>
                <a:latin typeface="HY견고딕" pitchFamily="18" charset="-127"/>
                <a:ea typeface="HY견고딕" pitchFamily="18" charset="-127"/>
              </a:rPr>
              <a:t>콘텐츠산업의 특성과 금융</a:t>
            </a:r>
            <a:r>
              <a:rPr lang="en-US" altLang="ko-KR" sz="2800" b="0">
                <a:solidFill>
                  <a:srgbClr val="000099"/>
                </a:solidFill>
                <a:latin typeface="HY견고딕" pitchFamily="18" charset="-127"/>
                <a:ea typeface="HY견고딕" pitchFamily="18" charset="-127"/>
              </a:rPr>
              <a:t>·</a:t>
            </a:r>
            <a:r>
              <a:rPr lang="ko-KR" altLang="en-US" sz="2800" b="0">
                <a:solidFill>
                  <a:srgbClr val="000099"/>
                </a:solidFill>
                <a:latin typeface="HY견고딕" pitchFamily="18" charset="-127"/>
                <a:ea typeface="HY견고딕" pitchFamily="18" charset="-127"/>
              </a:rPr>
              <a:t>투자 지원 현황</a:t>
            </a:r>
            <a:endParaRPr lang="en-US" altLang="ko-KR" sz="2800" b="0">
              <a:solidFill>
                <a:srgbClr val="000099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463543C9-53D6-44BE-AB79-20218D93E3AF}" type="slidenum">
              <a:rPr lang="en-US" altLang="ko-KR" smtClean="0">
                <a:latin typeface="Arial" charset="0"/>
                <a:ea typeface="굴림" charset="-127"/>
              </a:rPr>
              <a:pPr/>
              <a:t>6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146800" y="136525"/>
            <a:ext cx="3503613" cy="290513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콘텐츠산업의 특성과 금융</a:t>
            </a:r>
            <a:r>
              <a:rPr lang="en-US" altLang="ko-KR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·</a:t>
            </a: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투자 지원 현황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gray">
          <a:xfrm>
            <a:off x="344488" y="620713"/>
            <a:ext cx="2578100" cy="285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콘텐츠산업의 의의 및 확대</a:t>
            </a:r>
          </a:p>
        </p:txBody>
      </p:sp>
      <p:sp>
        <p:nvSpPr>
          <p:cNvPr id="18436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2422525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1.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콘텐츠산업의 특성 </a:t>
            </a:r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(1)</a:t>
            </a:r>
          </a:p>
        </p:txBody>
      </p:sp>
      <p:sp>
        <p:nvSpPr>
          <p:cNvPr id="18437" name="직사각형 17"/>
          <p:cNvSpPr>
            <a:spLocks noChangeArrowheads="1"/>
          </p:cNvSpPr>
          <p:nvPr/>
        </p:nvSpPr>
        <p:spPr bwMode="auto">
          <a:xfrm>
            <a:off x="471488" y="2949575"/>
            <a:ext cx="2159000" cy="3000375"/>
          </a:xfrm>
          <a:prstGeom prst="rect">
            <a:avLst/>
          </a:prstGeom>
          <a:noFill/>
          <a:ln w="15875" algn="ctr">
            <a:solidFill>
              <a:srgbClr val="00B0F0"/>
            </a:solidFill>
            <a:round/>
            <a:headEnd/>
            <a:tailEnd/>
          </a:ln>
        </p:spPr>
        <p:txBody>
          <a:bodyPr anchor="ctr"/>
          <a:lstStyle/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콘텐츠의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법적 의미는  부호 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·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·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도형 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·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색채 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·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음향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 ·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이미지 및 영상 등의 자료 또는 정보를 일컬음</a:t>
            </a:r>
            <a:endParaRPr lang="en-US" altLang="ko-KR" sz="1100" b="0">
              <a:latin typeface="맑은 고딕" pitchFamily="50" charset="-127"/>
              <a:ea typeface="맑은 고딕" pitchFamily="50" charset="-127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콘텐츠산업은 콘텐츠 또는 이를 제공하는 서비스의 제작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 ·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유통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 ·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이용 등과 관련된 산업을 말함</a:t>
            </a:r>
            <a:endParaRPr lang="en-US" altLang="ko-KR" sz="1100" b="0">
              <a:latin typeface="맑은 고딕" pitchFamily="50" charset="-127"/>
              <a:ea typeface="맑은 고딕" pitchFamily="50" charset="-127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기존 문화적 요소 개념 중심의 콘텐츠산업은 디지털화의  진전으로 그 범위가 확대됨</a:t>
            </a:r>
            <a:endParaRPr lang="en-US" altLang="ko-KR" sz="1100" b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타원 18"/>
          <p:cNvSpPr/>
          <p:nvPr/>
        </p:nvSpPr>
        <p:spPr bwMode="auto">
          <a:xfrm>
            <a:off x="723900" y="1403350"/>
            <a:ext cx="1655763" cy="1285875"/>
          </a:xfrm>
          <a:prstGeom prst="ellipse">
            <a:avLst/>
          </a:prstGeom>
          <a:solidFill>
            <a:srgbClr val="CCECFF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 algn="ctr" rotWithShape="0">
              <a:srgbClr val="000000">
                <a:alpha val="43137"/>
              </a:srgbClr>
            </a:outerShdw>
          </a:effectLst>
        </p:spPr>
        <p:txBody>
          <a:bodyPr anchor="ctr"/>
          <a:lstStyle/>
          <a:p>
            <a:pPr marL="72000" indent="-185738" algn="ctr">
              <a:lnSpc>
                <a:spcPct val="12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의의</a:t>
            </a:r>
            <a:endParaRPr lang="en-US" altLang="ko-KR" sz="120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20" name="줄무늬가 있는 오른쪽 화살표 19"/>
          <p:cNvSpPr/>
          <p:nvPr/>
        </p:nvSpPr>
        <p:spPr bwMode="auto">
          <a:xfrm>
            <a:off x="2468563" y="1714500"/>
            <a:ext cx="539750" cy="720725"/>
          </a:xfrm>
          <a:prstGeom prst="stripedRightArrow">
            <a:avLst/>
          </a:prstGeom>
          <a:solidFill>
            <a:srgbClr val="808080">
              <a:lumMod val="40000"/>
              <a:lumOff val="6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72000" indent="-185738" fontAlgn="auto" latinLnBrk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kumimoji="0" lang="ko-KR" altLang="en-US" sz="120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타원 16"/>
          <p:cNvSpPr/>
          <p:nvPr/>
        </p:nvSpPr>
        <p:spPr bwMode="auto">
          <a:xfrm>
            <a:off x="3081338" y="1403350"/>
            <a:ext cx="1655762" cy="1285875"/>
          </a:xfrm>
          <a:prstGeom prst="ellipse">
            <a:avLst/>
          </a:prstGeom>
          <a:solidFill>
            <a:srgbClr val="CCECFF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 algn="ctr" rotWithShape="0">
              <a:srgbClr val="000000">
                <a:alpha val="43137"/>
              </a:srgbClr>
            </a:outerShdw>
          </a:effectLst>
        </p:spPr>
        <p:txBody>
          <a:bodyPr anchor="ctr"/>
          <a:lstStyle/>
          <a:p>
            <a:pPr marL="72000" indent="-185738" algn="ctr">
              <a:lnSpc>
                <a:spcPct val="12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확대</a:t>
            </a:r>
            <a:endParaRPr lang="en-US" altLang="ko-KR" sz="120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8441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ko-KR" altLang="en-US"/>
          </a:p>
        </p:txBody>
      </p:sp>
      <p:grpSp>
        <p:nvGrpSpPr>
          <p:cNvPr id="18442" name="그룹 33"/>
          <p:cNvGrpSpPr>
            <a:grpSpLocks/>
          </p:cNvGrpSpPr>
          <p:nvPr/>
        </p:nvGrpSpPr>
        <p:grpSpPr bwMode="auto">
          <a:xfrm>
            <a:off x="4775200" y="5057775"/>
            <a:ext cx="4714875" cy="1000125"/>
            <a:chOff x="4524372" y="4786322"/>
            <a:chExt cx="4714908" cy="1000132"/>
          </a:xfrm>
        </p:grpSpPr>
        <p:sp>
          <p:nvSpPr>
            <p:cNvPr id="21" name="직사각형 20"/>
            <p:cNvSpPr/>
            <p:nvPr/>
          </p:nvSpPr>
          <p:spPr bwMode="auto">
            <a:xfrm>
              <a:off x="4524372" y="4786322"/>
              <a:ext cx="4643471" cy="1000132"/>
            </a:xfrm>
            <a:prstGeom prst="rect">
              <a:avLst/>
            </a:prstGeom>
            <a:solidFill>
              <a:schemeClr val="bg1">
                <a:lumMod val="75000"/>
                <a:alpha val="87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>
              <a:outerShdw dist="7184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altLang="ko-KR" sz="5400" dirty="0">
                  <a:solidFill>
                    <a:schemeClr val="bg1">
                      <a:lumMod val="9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r>
                <a:rPr lang="en-US" altLang="ko-KR" sz="540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- </a:t>
              </a:r>
              <a:r>
                <a:rPr lang="en-US" altLang="ko-KR" sz="5400" dirty="0">
                  <a:solidFill>
                    <a:schemeClr val="bg1">
                      <a:lumMod val="9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P</a:t>
              </a:r>
              <a:r>
                <a:rPr lang="en-US" altLang="ko-KR" sz="540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- </a:t>
              </a:r>
              <a:r>
                <a:rPr lang="en-US" altLang="ko-KR" sz="5400" dirty="0">
                  <a:solidFill>
                    <a:schemeClr val="bg1">
                      <a:lumMod val="9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N</a:t>
              </a:r>
              <a:r>
                <a:rPr lang="en-US" altLang="ko-KR" sz="540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- </a:t>
              </a:r>
              <a:r>
                <a:rPr lang="en-US" altLang="ko-KR" sz="5400" dirty="0">
                  <a:solidFill>
                    <a:schemeClr val="bg1">
                      <a:lumMod val="9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T</a:t>
              </a:r>
              <a:endParaRPr lang="ko-KR" altLang="en-US" sz="5400" dirty="0">
                <a:solidFill>
                  <a:schemeClr val="bg1">
                    <a:lumMod val="9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472" name="TextBox 24"/>
            <p:cNvSpPr txBox="1">
              <a:spLocks noChangeArrowheads="1"/>
            </p:cNvSpPr>
            <p:nvPr/>
          </p:nvSpPr>
          <p:spPr bwMode="auto">
            <a:xfrm>
              <a:off x="4881562" y="5429264"/>
              <a:ext cx="785818" cy="316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7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콘텐츠</a:t>
              </a:r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473" name="TextBox 25"/>
            <p:cNvSpPr txBox="1">
              <a:spLocks noChangeArrowheads="1"/>
            </p:cNvSpPr>
            <p:nvPr/>
          </p:nvSpPr>
          <p:spPr bwMode="auto">
            <a:xfrm>
              <a:off x="5953132" y="5429264"/>
              <a:ext cx="785818" cy="316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7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플랫폼</a:t>
              </a:r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474" name="TextBox 31"/>
            <p:cNvSpPr txBox="1">
              <a:spLocks noChangeArrowheads="1"/>
            </p:cNvSpPr>
            <p:nvPr/>
          </p:nvSpPr>
          <p:spPr bwMode="auto">
            <a:xfrm>
              <a:off x="7310454" y="5429264"/>
              <a:ext cx="785818" cy="316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7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네트워크</a:t>
              </a:r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475" name="TextBox 32"/>
            <p:cNvSpPr txBox="1">
              <a:spLocks noChangeArrowheads="1"/>
            </p:cNvSpPr>
            <p:nvPr/>
          </p:nvSpPr>
          <p:spPr bwMode="auto">
            <a:xfrm>
              <a:off x="8453462" y="5429264"/>
              <a:ext cx="785818" cy="316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7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>
                  <a:latin typeface="맑은 고딕" pitchFamily="50" charset="-127"/>
                  <a:ea typeface="맑은 고딕" pitchFamily="50" charset="-127"/>
                </a:rPr>
                <a:t>터미널</a:t>
              </a:r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8443" name="직사각형 5"/>
          <p:cNvSpPr>
            <a:spLocks noChangeArrowheads="1"/>
          </p:cNvSpPr>
          <p:nvPr/>
        </p:nvSpPr>
        <p:spPr bwMode="auto">
          <a:xfrm>
            <a:off x="4918075" y="981075"/>
            <a:ext cx="4535488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lnSpc>
                <a:spcPct val="140000"/>
              </a:lnSpc>
              <a:spcAft>
                <a:spcPts val="1300"/>
              </a:spcAft>
              <a:buFont typeface="Wingdings" pitchFamily="2" charset="2"/>
              <a:buChar char="§"/>
              <a:tabLst>
                <a:tab pos="5759450" algn="r"/>
              </a:tabLst>
            </a:pP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콘텐츠 장르간 결합에 따른 융 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복합 콘텐츠가 부상함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 </a:t>
            </a:r>
          </a:p>
        </p:txBody>
      </p:sp>
      <p:sp>
        <p:nvSpPr>
          <p:cNvPr id="18444" name="직사각형 5"/>
          <p:cNvSpPr>
            <a:spLocks noChangeArrowheads="1"/>
          </p:cNvSpPr>
          <p:nvPr/>
        </p:nvSpPr>
        <p:spPr bwMode="auto">
          <a:xfrm>
            <a:off x="4918075" y="4138613"/>
            <a:ext cx="457200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lnSpc>
                <a:spcPct val="140000"/>
              </a:lnSpc>
              <a:spcAft>
                <a:spcPts val="1300"/>
              </a:spcAft>
              <a:buFont typeface="Wingdings" pitchFamily="2" charset="2"/>
              <a:buChar char="§"/>
              <a:tabLst>
                <a:tab pos="5759450" algn="r"/>
              </a:tabLst>
            </a:pP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콘텐츠와 플랫폼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네트워크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기기가 콘텐츠 인접</a:t>
            </a:r>
            <a:r>
              <a:rPr lang="en-US" altLang="ko-KR" sz="1100" b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100" b="0">
                <a:latin typeface="맑은 고딕" pitchFamily="50" charset="-127"/>
                <a:ea typeface="맑은 고딕" pitchFamily="50" charset="-127"/>
              </a:rPr>
              <a:t>관련 산업의 가치 흐름으로 자리잡아 콘텐츠 전반을 아우르는 광범위한 산업 파괴와 통합이 가속화됨</a:t>
            </a:r>
          </a:p>
        </p:txBody>
      </p:sp>
      <p:grpSp>
        <p:nvGrpSpPr>
          <p:cNvPr id="18445" name="그룹 2"/>
          <p:cNvGrpSpPr>
            <a:grpSpLocks/>
          </p:cNvGrpSpPr>
          <p:nvPr/>
        </p:nvGrpSpPr>
        <p:grpSpPr bwMode="auto">
          <a:xfrm>
            <a:off x="4881563" y="1627188"/>
            <a:ext cx="4608512" cy="2303462"/>
            <a:chOff x="4808984" y="1916832"/>
            <a:chExt cx="4608392" cy="2304256"/>
          </a:xfrm>
        </p:grpSpPr>
        <p:grpSp>
          <p:nvGrpSpPr>
            <p:cNvPr id="18446" name="그룹 3"/>
            <p:cNvGrpSpPr>
              <a:grpSpLocks/>
            </p:cNvGrpSpPr>
            <p:nvPr/>
          </p:nvGrpSpPr>
          <p:grpSpPr bwMode="auto">
            <a:xfrm>
              <a:off x="6393160" y="2132856"/>
              <a:ext cx="1505995" cy="1858488"/>
              <a:chOff x="3867403" y="2958057"/>
              <a:chExt cx="1505995" cy="1858488"/>
            </a:xfrm>
          </p:grpSpPr>
          <p:sp>
            <p:nvSpPr>
              <p:cNvPr id="22" name="타원 21"/>
              <p:cNvSpPr/>
              <p:nvPr/>
            </p:nvSpPr>
            <p:spPr bwMode="auto">
              <a:xfrm>
                <a:off x="3945296" y="2958007"/>
                <a:ext cx="1296954" cy="1858015"/>
              </a:xfrm>
              <a:prstGeom prst="ellipse">
                <a:avLst/>
              </a:prstGeom>
              <a:solidFill>
                <a:schemeClr val="accent3">
                  <a:lumMod val="75000"/>
                  <a:alpha val="40000"/>
                </a:schemeClr>
              </a:solidFill>
              <a:ln w="6350" cap="flat" cmpd="sng" algn="ctr">
                <a:solidFill>
                  <a:schemeClr val="bg1">
                    <a:lumMod val="65000"/>
                  </a:schemeClr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marL="72000" indent="-185738" algn="ctr">
                  <a:lnSpc>
                    <a:spcPct val="120000"/>
                  </a:lnSpc>
                  <a:spcBef>
                    <a:spcPct val="20000"/>
                  </a:spcBef>
                  <a:buFont typeface="Arial" charset="0"/>
                  <a:buNone/>
                  <a:defRPr/>
                </a:pPr>
                <a:endParaRPr lang="en-US" altLang="ko-KR" sz="1200" dirty="0">
                  <a:latin typeface="맑은 고딕" pitchFamily="50" charset="-127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18470" name="TextBox 1"/>
              <p:cNvSpPr txBox="1">
                <a:spLocks noChangeArrowheads="1"/>
              </p:cNvSpPr>
              <p:nvPr/>
            </p:nvSpPr>
            <p:spPr bwMode="auto">
              <a:xfrm>
                <a:off x="3867403" y="3529561"/>
                <a:ext cx="1505995" cy="5109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170000"/>
                  </a:lnSpc>
                  <a:spcBef>
                    <a:spcPct val="20000"/>
                  </a:spcBef>
                  <a:buFont typeface="Wingdings" pitchFamily="2" charset="2"/>
                  <a:buNone/>
                </a:pPr>
                <a:r>
                  <a:rPr lang="ko-KR" altLang="en-US" sz="1600">
                    <a:latin typeface="HY강M" pitchFamily="18" charset="-127"/>
                    <a:ea typeface="HY강M" pitchFamily="18" charset="-127"/>
                  </a:rPr>
                  <a:t>융복합 콘텐츠</a:t>
                </a:r>
              </a:p>
            </p:txBody>
          </p:sp>
        </p:grpSp>
        <p:sp>
          <p:nvSpPr>
            <p:cNvPr id="45" name="타원 44"/>
            <p:cNvSpPr/>
            <p:nvPr/>
          </p:nvSpPr>
          <p:spPr bwMode="auto">
            <a:xfrm>
              <a:off x="6085301" y="1916832"/>
              <a:ext cx="1171544" cy="1511821"/>
            </a:xfrm>
            <a:prstGeom prst="ellipse">
              <a:avLst/>
            </a:prstGeom>
            <a:noFill/>
            <a:ln w="63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marL="72000" indent="-185738" algn="ctr"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ko-KR" sz="1200" dirty="0">
                <a:latin typeface="맑은 고딕" pitchFamily="50" charset="-127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46" name="타원 45"/>
            <p:cNvSpPr/>
            <p:nvPr/>
          </p:nvSpPr>
          <p:spPr bwMode="auto">
            <a:xfrm>
              <a:off x="6085301" y="2709267"/>
              <a:ext cx="1171544" cy="1511821"/>
            </a:xfrm>
            <a:prstGeom prst="ellipse">
              <a:avLst/>
            </a:prstGeom>
            <a:noFill/>
            <a:ln w="63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marL="72000" indent="-185738" algn="ctr"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ko-KR" sz="1200" dirty="0">
                <a:latin typeface="맑은 고딕" pitchFamily="50" charset="-127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47" name="타원 46"/>
            <p:cNvSpPr/>
            <p:nvPr/>
          </p:nvSpPr>
          <p:spPr bwMode="auto">
            <a:xfrm>
              <a:off x="6877442" y="1916832"/>
              <a:ext cx="1171544" cy="1511821"/>
            </a:xfrm>
            <a:prstGeom prst="ellipse">
              <a:avLst/>
            </a:prstGeom>
            <a:noFill/>
            <a:ln w="63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marL="72000" indent="-185738" algn="ctr"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ko-KR" sz="1200" dirty="0">
                <a:latin typeface="맑은 고딕" pitchFamily="50" charset="-127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48" name="타원 47"/>
            <p:cNvSpPr/>
            <p:nvPr/>
          </p:nvSpPr>
          <p:spPr bwMode="auto">
            <a:xfrm>
              <a:off x="6877442" y="2709267"/>
              <a:ext cx="1171544" cy="1511821"/>
            </a:xfrm>
            <a:prstGeom prst="ellipse">
              <a:avLst/>
            </a:prstGeom>
            <a:noFill/>
            <a:ln w="63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marL="72000" indent="-185738" algn="ctr"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  <a:defRPr/>
              </a:pPr>
              <a:endParaRPr lang="en-US" altLang="ko-KR" sz="1200" dirty="0">
                <a:latin typeface="맑은 고딕" pitchFamily="50" charset="-127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5" name="아래쪽 화살표 4"/>
            <p:cNvSpPr/>
            <p:nvPr/>
          </p:nvSpPr>
          <p:spPr bwMode="auto">
            <a:xfrm rot="-2700000">
              <a:off x="6663136" y="2458356"/>
              <a:ext cx="214306" cy="204859"/>
            </a:xfrm>
            <a:prstGeom prst="downArrow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dist="7184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ko-KR" altLang="en-US" sz="14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49" name="아래쪽 화살표 48"/>
            <p:cNvSpPr/>
            <p:nvPr/>
          </p:nvSpPr>
          <p:spPr bwMode="auto">
            <a:xfrm rot="8700000">
              <a:off x="7363204" y="3541404"/>
              <a:ext cx="214307" cy="204859"/>
            </a:xfrm>
            <a:prstGeom prst="downArrow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dist="7184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ko-KR" altLang="en-US" sz="14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50" name="아래쪽 화살표 49"/>
            <p:cNvSpPr/>
            <p:nvPr/>
          </p:nvSpPr>
          <p:spPr bwMode="auto">
            <a:xfrm rot="2700000">
              <a:off x="7296492" y="2394872"/>
              <a:ext cx="214386" cy="204782"/>
            </a:xfrm>
            <a:prstGeom prst="downArrow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dist="7184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ko-KR" altLang="en-US" sz="14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51" name="아래쪽 화살표 50"/>
            <p:cNvSpPr/>
            <p:nvPr/>
          </p:nvSpPr>
          <p:spPr bwMode="auto">
            <a:xfrm rot="13500000">
              <a:off x="6650395" y="3466804"/>
              <a:ext cx="214387" cy="204783"/>
            </a:xfrm>
            <a:prstGeom prst="downArrow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dist="7184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ko-KR" altLang="en-US" sz="14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8455" name="TextBox 5"/>
            <p:cNvSpPr txBox="1">
              <a:spLocks noChangeArrowheads="1"/>
            </p:cNvSpPr>
            <p:nvPr/>
          </p:nvSpPr>
          <p:spPr bwMode="auto">
            <a:xfrm>
              <a:off x="6249144" y="1916832"/>
              <a:ext cx="560104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7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ko-KR" altLang="en-US" b="0">
                  <a:latin typeface="맑은 고딕" pitchFamily="50" charset="-127"/>
                  <a:ea typeface="맑은 고딕" pitchFamily="50" charset="-127"/>
                </a:rPr>
                <a:t>게임</a:t>
              </a:r>
            </a:p>
          </p:txBody>
        </p:sp>
        <p:sp>
          <p:nvSpPr>
            <p:cNvPr id="18456" name="TextBox 51"/>
            <p:cNvSpPr txBox="1">
              <a:spLocks noChangeArrowheads="1"/>
            </p:cNvSpPr>
            <p:nvPr/>
          </p:nvSpPr>
          <p:spPr bwMode="auto">
            <a:xfrm>
              <a:off x="7185128" y="1916832"/>
              <a:ext cx="792088" cy="316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7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ko-KR" altLang="en-US" b="0">
                  <a:latin typeface="맑은 고딕" pitchFamily="50" charset="-127"/>
                  <a:ea typeface="맑은 고딕" pitchFamily="50" charset="-127"/>
                </a:rPr>
                <a:t>애니</a:t>
              </a:r>
              <a:r>
                <a:rPr lang="en-US" altLang="ko-KR" b="0">
                  <a:latin typeface="맑은 고딕" pitchFamily="50" charset="-127"/>
                  <a:ea typeface="맑은 고딕" pitchFamily="50" charset="-127"/>
                </a:rPr>
                <a:t>/</a:t>
              </a:r>
              <a:r>
                <a:rPr lang="ko-KR" altLang="en-US" b="0">
                  <a:latin typeface="맑은 고딕" pitchFamily="50" charset="-127"/>
                  <a:ea typeface="맑은 고딕" pitchFamily="50" charset="-127"/>
                </a:rPr>
                <a:t>영화</a:t>
              </a:r>
            </a:p>
          </p:txBody>
        </p:sp>
        <p:sp>
          <p:nvSpPr>
            <p:cNvPr id="18457" name="TextBox 52"/>
            <p:cNvSpPr txBox="1">
              <a:spLocks noChangeArrowheads="1"/>
            </p:cNvSpPr>
            <p:nvPr/>
          </p:nvSpPr>
          <p:spPr bwMode="auto">
            <a:xfrm>
              <a:off x="6157827" y="3723129"/>
              <a:ext cx="811277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7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ko-KR" altLang="en-US" b="0">
                  <a:latin typeface="맑은 고딕" pitchFamily="50" charset="-127"/>
                  <a:ea typeface="맑은 고딕" pitchFamily="50" charset="-127"/>
                </a:rPr>
                <a:t>교육</a:t>
              </a:r>
              <a:r>
                <a:rPr lang="en-US" altLang="ko-KR" b="0">
                  <a:latin typeface="맑은 고딕" pitchFamily="50" charset="-127"/>
                  <a:ea typeface="맑은 고딕" pitchFamily="50" charset="-127"/>
                </a:rPr>
                <a:t>/</a:t>
              </a:r>
              <a:r>
                <a:rPr lang="ko-KR" altLang="en-US" b="0">
                  <a:latin typeface="맑은 고딕" pitchFamily="50" charset="-127"/>
                  <a:ea typeface="맑은 고딕" pitchFamily="50" charset="-127"/>
                </a:rPr>
                <a:t>음악</a:t>
              </a:r>
            </a:p>
          </p:txBody>
        </p:sp>
        <p:sp>
          <p:nvSpPr>
            <p:cNvPr id="18458" name="TextBox 53"/>
            <p:cNvSpPr txBox="1">
              <a:spLocks noChangeArrowheads="1"/>
            </p:cNvSpPr>
            <p:nvPr/>
          </p:nvSpPr>
          <p:spPr bwMode="auto">
            <a:xfrm>
              <a:off x="7257256" y="3717032"/>
              <a:ext cx="811277" cy="316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7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ko-KR" altLang="en-US" b="0">
                  <a:latin typeface="맑은 고딕" pitchFamily="50" charset="-127"/>
                  <a:ea typeface="맑은 고딕" pitchFamily="50" charset="-127"/>
                </a:rPr>
                <a:t>방송</a:t>
              </a:r>
            </a:p>
          </p:txBody>
        </p:sp>
        <p:sp>
          <p:nvSpPr>
            <p:cNvPr id="8" name="직사각형 7"/>
            <p:cNvSpPr/>
            <p:nvPr/>
          </p:nvSpPr>
          <p:spPr bwMode="auto">
            <a:xfrm>
              <a:off x="8310918" y="2270966"/>
              <a:ext cx="1079472" cy="4017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>
              <a:outerShdw dist="71842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ko-KR" altLang="en-US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애</a:t>
              </a:r>
              <a:r>
                <a:rPr lang="ko-KR" altLang="en-US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니</a:t>
              </a:r>
              <a:r>
                <a:rPr lang="ko-KR" altLang="en-US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메이션</a:t>
              </a:r>
              <a:endParaRPr lang="en-US" altLang="ko-KR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algn="ctr">
                <a:defRPr/>
              </a:pPr>
              <a:r>
                <a:rPr lang="en-US" altLang="ko-KR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CG/Effect</a:t>
              </a:r>
              <a:endParaRPr lang="ko-KR" altLang="en-US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5" name="직사각형 54"/>
            <p:cNvSpPr/>
            <p:nvPr/>
          </p:nvSpPr>
          <p:spPr bwMode="auto">
            <a:xfrm>
              <a:off x="8337904" y="3314314"/>
              <a:ext cx="1079472" cy="4033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>
              <a:outerShdw dist="71842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ko-KR" altLang="en-US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영상</a:t>
              </a:r>
              <a:r>
                <a:rPr lang="en-US" altLang="ko-KR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/</a:t>
              </a:r>
              <a:r>
                <a:rPr lang="ko-KR" altLang="en-US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뉴미디</a:t>
              </a:r>
              <a:r>
                <a:rPr lang="ko-KR" altLang="en-US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어</a:t>
              </a:r>
              <a:endParaRPr lang="ko-KR" altLang="en-US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6" name="직사각형 55"/>
            <p:cNvSpPr/>
            <p:nvPr/>
          </p:nvSpPr>
          <p:spPr bwMode="auto">
            <a:xfrm>
              <a:off x="4808984" y="1947004"/>
              <a:ext cx="1079472" cy="4017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>
              <a:outerShdw dist="71842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ko-KR" altLang="en-US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온라인 게임</a:t>
              </a:r>
              <a:endParaRPr lang="en-US" altLang="ko-KR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algn="ctr">
                <a:defRPr/>
              </a:pPr>
              <a:r>
                <a:rPr lang="ko-KR" altLang="en-US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네트워크 게임</a:t>
              </a:r>
            </a:p>
          </p:txBody>
        </p:sp>
        <p:sp>
          <p:nvSpPr>
            <p:cNvPr id="57" name="직사각형 56"/>
            <p:cNvSpPr/>
            <p:nvPr/>
          </p:nvSpPr>
          <p:spPr bwMode="auto">
            <a:xfrm>
              <a:off x="4808984" y="2847428"/>
              <a:ext cx="1106458" cy="4017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>
              <a:outerShdw dist="71842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Edutainment</a:t>
              </a:r>
            </a:p>
            <a:p>
              <a:pPr algn="ctr">
                <a:defRPr/>
              </a:pPr>
              <a:r>
                <a:rPr lang="en-US" altLang="ko-KR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게임</a:t>
              </a:r>
              <a:r>
                <a:rPr lang="en-US" altLang="ko-KR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+</a:t>
              </a:r>
              <a:r>
                <a:rPr lang="ko-KR" altLang="en-US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교육</a:t>
              </a:r>
              <a:r>
                <a:rPr lang="en-US" altLang="ko-KR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ko-KR" altLang="en-US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8" name="직사각형 57"/>
            <p:cNvSpPr/>
            <p:nvPr/>
          </p:nvSpPr>
          <p:spPr bwMode="auto">
            <a:xfrm>
              <a:off x="4808984" y="3746262"/>
              <a:ext cx="1079472" cy="4033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>
              <a:outerShdw dist="71842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ko-KR" altLang="en-US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디지털 음악</a:t>
              </a:r>
              <a:r>
                <a:rPr lang="en-US" altLang="ko-KR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(MP3)</a:t>
              </a:r>
            </a:p>
            <a:p>
              <a:pPr algn="ctr">
                <a:defRPr/>
              </a:pPr>
              <a:r>
                <a:rPr lang="ko-KR" altLang="en-US" b="0" dirty="0" err="1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스트리밍</a:t>
              </a:r>
              <a:r>
                <a:rPr lang="en-US" altLang="ko-KR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ko-KR" altLang="en-US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서비스</a:t>
              </a:r>
            </a:p>
          </p:txBody>
        </p:sp>
        <p:cxnSp>
          <p:nvCxnSpPr>
            <p:cNvPr id="18464" name="직선 화살표 연결선 9"/>
            <p:cNvCxnSpPr>
              <a:cxnSpLocks noChangeShapeType="1"/>
              <a:stCxn id="56" idx="3"/>
            </p:cNvCxnSpPr>
            <p:nvPr/>
          </p:nvCxnSpPr>
          <p:spPr bwMode="auto">
            <a:xfrm>
              <a:off x="5888984" y="2147810"/>
              <a:ext cx="733146" cy="49729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465" name="직선 화살표 연결선 11"/>
            <p:cNvCxnSpPr>
              <a:cxnSpLocks noChangeShapeType="1"/>
              <a:stCxn id="57" idx="3"/>
            </p:cNvCxnSpPr>
            <p:nvPr/>
          </p:nvCxnSpPr>
          <p:spPr bwMode="auto">
            <a:xfrm flipV="1">
              <a:off x="5915894" y="3047909"/>
              <a:ext cx="575683" cy="1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466" name="직선 화살표 연결선 13"/>
            <p:cNvCxnSpPr>
              <a:cxnSpLocks noChangeShapeType="1"/>
              <a:stCxn id="58" idx="3"/>
            </p:cNvCxnSpPr>
            <p:nvPr/>
          </p:nvCxnSpPr>
          <p:spPr bwMode="auto">
            <a:xfrm flipV="1">
              <a:off x="5888984" y="3568922"/>
              <a:ext cx="720200" cy="379088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467" name="직선 화살표 연결선 9216"/>
            <p:cNvCxnSpPr>
              <a:cxnSpLocks noChangeShapeType="1"/>
              <a:stCxn id="8" idx="1"/>
            </p:cNvCxnSpPr>
            <p:nvPr/>
          </p:nvCxnSpPr>
          <p:spPr bwMode="auto">
            <a:xfrm flipH="1">
              <a:off x="7545168" y="2471846"/>
              <a:ext cx="765418" cy="6097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468" name="직선 화살표 연결선 65"/>
            <p:cNvCxnSpPr>
              <a:cxnSpLocks noChangeShapeType="1"/>
            </p:cNvCxnSpPr>
            <p:nvPr/>
          </p:nvCxnSpPr>
          <p:spPr bwMode="auto">
            <a:xfrm flipH="1">
              <a:off x="7571958" y="3501008"/>
              <a:ext cx="765418" cy="6097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2E549B52-E162-4439-B1F5-F2B0609DA0AA}" type="slidenum">
              <a:rPr lang="en-US" altLang="ko-KR" smtClean="0">
                <a:latin typeface="Arial" charset="0"/>
                <a:ea typeface="굴림" charset="-127"/>
              </a:rPr>
              <a:pPr/>
              <a:t>7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gray">
          <a:xfrm>
            <a:off x="344488" y="620713"/>
            <a:ext cx="2578100" cy="285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콘텐츠산업의 현황 및 과제</a:t>
            </a:r>
          </a:p>
        </p:txBody>
      </p:sp>
      <p:sp>
        <p:nvSpPr>
          <p:cNvPr id="20483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2422525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1.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콘텐츠산업의 특성 </a:t>
            </a:r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(2)</a:t>
            </a:r>
          </a:p>
        </p:txBody>
      </p:sp>
      <p:sp>
        <p:nvSpPr>
          <p:cNvPr id="22" name="줄무늬가 있는 오른쪽 화살표 21"/>
          <p:cNvSpPr/>
          <p:nvPr/>
        </p:nvSpPr>
        <p:spPr bwMode="auto">
          <a:xfrm>
            <a:off x="6969125" y="1673225"/>
            <a:ext cx="539750" cy="720725"/>
          </a:xfrm>
          <a:prstGeom prst="stripedRightArrow">
            <a:avLst/>
          </a:prstGeom>
          <a:solidFill>
            <a:srgbClr val="808080">
              <a:lumMod val="40000"/>
              <a:lumOff val="6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72000" indent="-185738" fontAlgn="auto" latinLnBrk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kumimoji="0" lang="ko-KR" altLang="en-US" sz="120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2720975" y="2857500"/>
            <a:ext cx="2087563" cy="3000375"/>
          </a:xfrm>
          <a:prstGeom prst="rect">
            <a:avLst/>
          </a:prstGeom>
          <a:noFill/>
          <a:ln w="158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72000" indent="-185738">
              <a:lnSpc>
                <a:spcPct val="150000"/>
              </a:lnSpc>
              <a:spcBef>
                <a:spcPct val="20000"/>
              </a:spcBef>
              <a:buFont typeface="Arial" charset="0"/>
              <a:buBlip>
                <a:blip r:embed="rId3"/>
              </a:buBlip>
              <a:defRPr/>
            </a:pP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대기업보다는 영세 기업들이 주로 사업활동을 하고 있음</a:t>
            </a: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시장 미성숙으로 인해       불확실성이 높은 산업임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고위험</a:t>
            </a:r>
            <a:r>
              <a:rPr lang="en-US" altLang="ko-KR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 ·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고수익 산업이라는 특성상 완성 </a:t>
            </a:r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리스크와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 흥행 </a:t>
            </a:r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리스크가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 동시에 존재함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지적재산권에 대한           가치평가가 미흡함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24" name="타원 23"/>
          <p:cNvSpPr/>
          <p:nvPr/>
        </p:nvSpPr>
        <p:spPr bwMode="auto">
          <a:xfrm>
            <a:off x="2954338" y="1403350"/>
            <a:ext cx="1620837" cy="1260475"/>
          </a:xfrm>
          <a:prstGeom prst="ellipse">
            <a:avLst/>
          </a:prstGeom>
          <a:solidFill>
            <a:srgbClr val="BAE18F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 algn="ctr" rotWithShape="0">
              <a:srgbClr val="000000">
                <a:alpha val="43137"/>
              </a:srgbClr>
            </a:outerShdw>
          </a:effectLst>
        </p:spPr>
        <p:txBody>
          <a:bodyPr anchor="ctr"/>
          <a:lstStyle/>
          <a:p>
            <a:pPr marL="72000" indent="-185738" algn="ctr">
              <a:lnSpc>
                <a:spcPct val="12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특징</a:t>
            </a:r>
            <a:endParaRPr lang="en-US" altLang="ko-KR" sz="120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7329488" y="2857500"/>
            <a:ext cx="2087562" cy="3000375"/>
          </a:xfrm>
          <a:prstGeom prst="rect">
            <a:avLst/>
          </a:prstGeom>
          <a:noFill/>
          <a:ln w="158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72000" indent="-185738">
              <a:lnSpc>
                <a:spcPct val="150000"/>
              </a:lnSpc>
              <a:spcBef>
                <a:spcPct val="20000"/>
              </a:spcBef>
              <a:buFont typeface="Arial" charset="0"/>
              <a:buBlip>
                <a:blip r:embed="rId3"/>
              </a:buBlip>
              <a:defRPr/>
            </a:pP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기존의 프로젝트 기반 투자방식을 벗어난 </a:t>
            </a:r>
            <a:r>
              <a:rPr lang="en-US" altLang="ko-KR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“</a:t>
            </a:r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뉴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 </a:t>
            </a:r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파이낸스</a:t>
            </a:r>
            <a:r>
              <a:rPr lang="en-US" altLang="ko-KR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”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가 필요함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콘텐츠산업과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 관련하여 왜곡과 정책적 딜레마를 해결하기 위해 콘텐츠산업의 생산기반을  강화하는 공제조합 등과 같은 특별한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금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융지원 방안이</a:t>
            </a:r>
            <a:r>
              <a:rPr lang="en-US" altLang="ko-KR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요구됨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28" name="타원 27"/>
          <p:cNvSpPr/>
          <p:nvPr/>
        </p:nvSpPr>
        <p:spPr bwMode="auto">
          <a:xfrm>
            <a:off x="7562850" y="1403350"/>
            <a:ext cx="1620838" cy="1260475"/>
          </a:xfrm>
          <a:prstGeom prst="ellipse">
            <a:avLst/>
          </a:prstGeom>
          <a:solidFill>
            <a:srgbClr val="BAE18F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 algn="ctr" rotWithShape="0">
              <a:srgbClr val="000000">
                <a:alpha val="43137"/>
              </a:srgbClr>
            </a:outerShdw>
          </a:effectLst>
        </p:spPr>
        <p:txBody>
          <a:bodyPr anchor="ctr"/>
          <a:lstStyle/>
          <a:p>
            <a:pPr marL="72000" indent="-185738" algn="ctr">
              <a:lnSpc>
                <a:spcPct val="12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금융투자지원</a:t>
            </a:r>
            <a:endParaRPr lang="en-US" altLang="ko-KR" sz="120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72000" indent="-185738" algn="ctr">
              <a:lnSpc>
                <a:spcPct val="12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관련 시사점</a:t>
            </a:r>
            <a:endParaRPr lang="en-US" altLang="ko-KR" sz="120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31" name="줄무늬가 있는 오른쪽 화살표 30"/>
          <p:cNvSpPr/>
          <p:nvPr/>
        </p:nvSpPr>
        <p:spPr bwMode="auto">
          <a:xfrm>
            <a:off x="4676775" y="1673225"/>
            <a:ext cx="541338" cy="720725"/>
          </a:xfrm>
          <a:prstGeom prst="stripedRightArrow">
            <a:avLst/>
          </a:prstGeom>
          <a:solidFill>
            <a:srgbClr val="808080">
              <a:lumMod val="40000"/>
              <a:lumOff val="6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72000" indent="-185738" fontAlgn="auto" latinLnBrk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kumimoji="0" lang="ko-KR" altLang="en-US" sz="120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줄무늬가 있는 오른쪽 화살표 25"/>
          <p:cNvSpPr/>
          <p:nvPr/>
        </p:nvSpPr>
        <p:spPr bwMode="auto">
          <a:xfrm>
            <a:off x="2360613" y="1673225"/>
            <a:ext cx="539750" cy="720725"/>
          </a:xfrm>
          <a:prstGeom prst="stripedRightArrow">
            <a:avLst/>
          </a:prstGeom>
          <a:solidFill>
            <a:srgbClr val="808080">
              <a:lumMod val="40000"/>
              <a:lumOff val="6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72000" indent="-185738" fontAlgn="auto" latinLnBrk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kumimoji="0" lang="ko-KR" altLang="en-US" sz="1200" kern="0" dirty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381000" y="2857500"/>
            <a:ext cx="2087563" cy="3000375"/>
          </a:xfrm>
          <a:prstGeom prst="rect">
            <a:avLst/>
          </a:prstGeom>
          <a:noFill/>
          <a:ln w="158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72000" indent="-185738">
              <a:lnSpc>
                <a:spcPct val="150000"/>
              </a:lnSpc>
              <a:spcBef>
                <a:spcPct val="20000"/>
              </a:spcBef>
              <a:buFont typeface="Arial" charset="0"/>
              <a:buBlip>
                <a:blip r:embed="rId3"/>
              </a:buBlip>
              <a:defRPr/>
            </a:pP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수출 </a:t>
            </a:r>
            <a:r>
              <a:rPr lang="en-US" altLang="ko-KR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-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디지털 한류와 수출 시장 다변화로 고성장 기대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소비 </a:t>
            </a:r>
            <a:r>
              <a:rPr lang="en-US" altLang="ko-KR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- G20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세대의 등장과  새로운 </a:t>
            </a:r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콘텐츠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 소비문화    주도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금융</a:t>
            </a:r>
            <a:r>
              <a:rPr lang="en-US" altLang="ko-KR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/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투자 </a:t>
            </a:r>
            <a:r>
              <a:rPr lang="en-US" altLang="ko-KR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- </a:t>
            </a:r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콘텐츠산업에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  대한 정책금융 확대 추진</a:t>
            </a: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법</a:t>
            </a:r>
            <a:r>
              <a:rPr lang="en-US" altLang="ko-KR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/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제도 </a:t>
            </a:r>
            <a:r>
              <a:rPr lang="en-US" altLang="ko-KR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- 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제작환경 개선과 공정거래 환경 조성</a:t>
            </a: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ko-KR" altLang="en-US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ko-KR" altLang="en-US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33" name="타원 32"/>
          <p:cNvSpPr/>
          <p:nvPr/>
        </p:nvSpPr>
        <p:spPr bwMode="auto">
          <a:xfrm>
            <a:off x="646113" y="1403350"/>
            <a:ext cx="1619250" cy="1260475"/>
          </a:xfrm>
          <a:prstGeom prst="ellipse">
            <a:avLst/>
          </a:prstGeom>
          <a:solidFill>
            <a:srgbClr val="BAE18F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 algn="ctr" rotWithShape="0">
              <a:srgbClr val="000000">
                <a:alpha val="43137"/>
              </a:srgbClr>
            </a:outerShdw>
          </a:effectLst>
        </p:spPr>
        <p:txBody>
          <a:bodyPr anchor="ctr"/>
          <a:lstStyle/>
          <a:p>
            <a:pPr marL="72000" indent="-185738" algn="ctr">
              <a:lnSpc>
                <a:spcPct val="12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현황</a:t>
            </a:r>
            <a:endParaRPr lang="en-US" altLang="ko-KR" sz="120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34" name="직사각형 33"/>
          <p:cNvSpPr/>
          <p:nvPr/>
        </p:nvSpPr>
        <p:spPr bwMode="auto">
          <a:xfrm>
            <a:off x="5024438" y="2857500"/>
            <a:ext cx="2089150" cy="3000375"/>
          </a:xfrm>
          <a:prstGeom prst="rect">
            <a:avLst/>
          </a:prstGeom>
          <a:noFill/>
          <a:ln w="158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72000" indent="-185738">
              <a:lnSpc>
                <a:spcPct val="150000"/>
              </a:lnSpc>
              <a:spcBef>
                <a:spcPct val="20000"/>
              </a:spcBef>
              <a:buFont typeface="Arial" charset="0"/>
              <a:buBlip>
                <a:blip r:embed="rId3"/>
              </a:buBlip>
              <a:defRPr/>
            </a:pP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제작 </a:t>
            </a:r>
            <a:r>
              <a:rPr lang="en-US" altLang="ko-KR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·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 유통 영역에서 시장  실패가 포착되고 있음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제작의 기초적인 체력을    뜻하는 창작 역량이 약화됨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유통사업자가 생산자에 비해 압도적인 우위를 차지함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1100" b="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따라서 콘텐츠산업의 발전을 위하여 인력 및 자본의      효과적인 조달이 핵심과제임</a:t>
            </a: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82550" indent="-8255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altLang="ko-KR" sz="1100" b="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35" name="타원 34"/>
          <p:cNvSpPr/>
          <p:nvPr/>
        </p:nvSpPr>
        <p:spPr bwMode="auto">
          <a:xfrm>
            <a:off x="5259388" y="1403350"/>
            <a:ext cx="1619250" cy="1260475"/>
          </a:xfrm>
          <a:prstGeom prst="ellipse">
            <a:avLst/>
          </a:prstGeom>
          <a:solidFill>
            <a:srgbClr val="BAE18F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 algn="ctr" rotWithShape="0">
              <a:srgbClr val="000000">
                <a:alpha val="43137"/>
              </a:srgbClr>
            </a:outerShdw>
          </a:effectLst>
        </p:spPr>
        <p:txBody>
          <a:bodyPr anchor="ctr"/>
          <a:lstStyle/>
          <a:p>
            <a:pPr marL="72000" indent="-185738" algn="ctr">
              <a:lnSpc>
                <a:spcPct val="12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구조적 </a:t>
            </a:r>
            <a:endParaRPr lang="en-US" altLang="ko-KR" sz="120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  <a:p>
            <a:pPr marL="72000" indent="-185738" algn="ctr">
              <a:lnSpc>
                <a:spcPct val="12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  <a:cs typeface="Arial" pitchFamily="34" charset="0"/>
              </a:rPr>
              <a:t>문제점</a:t>
            </a:r>
            <a:endParaRPr lang="en-US" altLang="ko-KR" sz="1200" dirty="0"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6146800" y="136525"/>
            <a:ext cx="3503613" cy="290513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콘텐츠산업의 특성과 금융</a:t>
            </a:r>
            <a:r>
              <a:rPr lang="en-US" altLang="ko-KR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·</a:t>
            </a: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투자 지원 현황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latin typeface="Arial" charset="0"/>
                <a:ea typeface="굴림" charset="-127"/>
              </a:rPr>
              <a:t> </a:t>
            </a:r>
            <a:fld id="{977536C9-62AC-4997-9125-3EF48DAD0D1A}" type="slidenum">
              <a:rPr lang="en-US" altLang="ko-KR" smtClean="0">
                <a:latin typeface="Arial" charset="0"/>
                <a:ea typeface="굴림" charset="-127"/>
              </a:rPr>
              <a:pPr/>
              <a:t>8</a:t>
            </a:fld>
            <a:endParaRPr lang="en-US" altLang="ko-KR" smtClean="0">
              <a:latin typeface="Arial" charset="0"/>
              <a:ea typeface="굴림" charset="-127"/>
            </a:endParaRPr>
          </a:p>
        </p:txBody>
      </p:sp>
      <p:sp>
        <p:nvSpPr>
          <p:cNvPr id="22530" name="Rectangle 3"/>
          <p:cNvSpPr>
            <a:spLocks noChangeArrowheads="1"/>
          </p:cNvSpPr>
          <p:nvPr/>
        </p:nvSpPr>
        <p:spPr bwMode="gray">
          <a:xfrm>
            <a:off x="344488" y="620713"/>
            <a:ext cx="2387600" cy="285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6700" indent="-2667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kumimoji="0" lang="ko-KR" altLang="en-US" sz="1400" b="0" u="sng">
                <a:solidFill>
                  <a:srgbClr val="6600CC"/>
                </a:solidFill>
                <a:ea typeface="HY견고딕" pitchFamily="18" charset="-127"/>
              </a:rPr>
              <a:t>정부의 지원제도 현황</a:t>
            </a:r>
            <a:r>
              <a:rPr kumimoji="0" lang="en-US" altLang="ko-KR" sz="1400" b="0" u="sng">
                <a:solidFill>
                  <a:srgbClr val="6600CC"/>
                </a:solidFill>
                <a:ea typeface="HY견고딕" pitchFamily="18" charset="-127"/>
              </a:rPr>
              <a:t>(1)</a:t>
            </a:r>
            <a:endParaRPr kumimoji="0" lang="ko-KR" altLang="en-US" sz="1400" b="0" u="sng">
              <a:solidFill>
                <a:srgbClr val="6600CC"/>
              </a:solidFill>
              <a:ea typeface="HY견고딕" pitchFamily="18" charset="-127"/>
            </a:endParaRPr>
          </a:p>
        </p:txBody>
      </p:sp>
      <p:sp>
        <p:nvSpPr>
          <p:cNvPr id="22531" name="Text Box 13"/>
          <p:cNvSpPr txBox="1">
            <a:spLocks noChangeArrowheads="1"/>
          </p:cNvSpPr>
          <p:nvPr/>
        </p:nvSpPr>
        <p:spPr bwMode="auto">
          <a:xfrm>
            <a:off x="244475" y="138113"/>
            <a:ext cx="2549525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1" tIns="45710" rIns="91421" bIns="45710" anchor="ctr">
            <a:spAutoFit/>
          </a:bodyPr>
          <a:lstStyle/>
          <a:p>
            <a:pPr defTabSz="873125"/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2. 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금융</a:t>
            </a:r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·</a:t>
            </a:r>
            <a:r>
              <a:rPr lang="ko-KR" altLang="en-US" sz="1600" b="0">
                <a:solidFill>
                  <a:srgbClr val="333399"/>
                </a:solidFill>
                <a:ea typeface="HY견고딕" pitchFamily="18" charset="-127"/>
              </a:rPr>
              <a:t>투자 지원 현황 </a:t>
            </a:r>
            <a:r>
              <a:rPr lang="en-US" altLang="ko-KR" sz="1600" b="0">
                <a:solidFill>
                  <a:srgbClr val="333399"/>
                </a:solidFill>
                <a:ea typeface="HY견고딕" pitchFamily="18" charset="-127"/>
              </a:rPr>
              <a:t>(1)</a:t>
            </a:r>
          </a:p>
        </p:txBody>
      </p:sp>
      <p:sp>
        <p:nvSpPr>
          <p:cNvPr id="22532" name="Line 32"/>
          <p:cNvSpPr>
            <a:spLocks noChangeShapeType="1"/>
          </p:cNvSpPr>
          <p:nvPr/>
        </p:nvSpPr>
        <p:spPr bwMode="auto">
          <a:xfrm>
            <a:off x="793750" y="2944813"/>
            <a:ext cx="8191500" cy="0"/>
          </a:xfrm>
          <a:prstGeom prst="line">
            <a:avLst/>
          </a:prstGeom>
          <a:noFill/>
          <a:ln w="28575">
            <a:solidFill>
              <a:srgbClr val="00206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2533" name="Line 34"/>
          <p:cNvSpPr>
            <a:spLocks noChangeShapeType="1"/>
          </p:cNvSpPr>
          <p:nvPr/>
        </p:nvSpPr>
        <p:spPr bwMode="auto">
          <a:xfrm flipV="1">
            <a:off x="1830388" y="1412875"/>
            <a:ext cx="0" cy="4679950"/>
          </a:xfrm>
          <a:prstGeom prst="line">
            <a:avLst/>
          </a:prstGeom>
          <a:noFill/>
          <a:ln w="28575">
            <a:solidFill>
              <a:srgbClr val="00206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2534" name="직사각형 166"/>
          <p:cNvSpPr>
            <a:spLocks noChangeArrowheads="1"/>
          </p:cNvSpPr>
          <p:nvPr/>
        </p:nvSpPr>
        <p:spPr bwMode="auto">
          <a:xfrm>
            <a:off x="769938" y="2019300"/>
            <a:ext cx="928687" cy="357188"/>
          </a:xfrm>
          <a:prstGeom prst="rect">
            <a:avLst/>
          </a:prstGeom>
          <a:noFill/>
          <a:ln w="28575" algn="ctr">
            <a:noFill/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완성보증</a:t>
            </a:r>
          </a:p>
        </p:txBody>
      </p:sp>
      <p:sp>
        <p:nvSpPr>
          <p:cNvPr id="22535" name="직사각형 168"/>
          <p:cNvSpPr>
            <a:spLocks noChangeArrowheads="1"/>
          </p:cNvSpPr>
          <p:nvPr/>
        </p:nvSpPr>
        <p:spPr bwMode="auto">
          <a:xfrm>
            <a:off x="769938" y="3467100"/>
            <a:ext cx="928687" cy="357188"/>
          </a:xfrm>
          <a:prstGeom prst="rect">
            <a:avLst/>
          </a:prstGeom>
          <a:noFill/>
          <a:ln w="28575" algn="ctr">
            <a:noFill/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모태펀드</a:t>
            </a:r>
          </a:p>
        </p:txBody>
      </p:sp>
      <p:sp>
        <p:nvSpPr>
          <p:cNvPr id="22536" name="Line 2"/>
          <p:cNvSpPr>
            <a:spLocks noChangeShapeType="1"/>
          </p:cNvSpPr>
          <p:nvPr/>
        </p:nvSpPr>
        <p:spPr bwMode="auto">
          <a:xfrm>
            <a:off x="793750" y="1449388"/>
            <a:ext cx="8191500" cy="0"/>
          </a:xfrm>
          <a:prstGeom prst="line">
            <a:avLst/>
          </a:prstGeom>
          <a:noFill/>
          <a:ln w="28575">
            <a:solidFill>
              <a:srgbClr val="00206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72" name="직사각형 171"/>
          <p:cNvSpPr/>
          <p:nvPr/>
        </p:nvSpPr>
        <p:spPr bwMode="auto">
          <a:xfrm>
            <a:off x="1984375" y="1020763"/>
            <a:ext cx="3214688" cy="357187"/>
          </a:xfrm>
          <a:prstGeom prst="rect">
            <a:avLst/>
          </a:prstGeom>
          <a:solidFill>
            <a:schemeClr val="bg1">
              <a:lumMod val="85000"/>
              <a:alpha val="51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o-KR" altLang="en-US" sz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개념 및 현황</a:t>
            </a:r>
          </a:p>
        </p:txBody>
      </p:sp>
      <p:sp>
        <p:nvSpPr>
          <p:cNvPr id="22538" name="Line 34"/>
          <p:cNvSpPr>
            <a:spLocks noChangeShapeType="1"/>
          </p:cNvSpPr>
          <p:nvPr/>
        </p:nvSpPr>
        <p:spPr bwMode="auto">
          <a:xfrm flipV="1">
            <a:off x="5270500" y="1412875"/>
            <a:ext cx="0" cy="4679950"/>
          </a:xfrm>
          <a:prstGeom prst="line">
            <a:avLst/>
          </a:prstGeom>
          <a:noFill/>
          <a:ln w="28575">
            <a:solidFill>
              <a:srgbClr val="00206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2539" name="Line 34"/>
          <p:cNvSpPr>
            <a:spLocks noChangeShapeType="1"/>
          </p:cNvSpPr>
          <p:nvPr/>
        </p:nvSpPr>
        <p:spPr bwMode="auto">
          <a:xfrm flipV="1">
            <a:off x="8985250" y="1412875"/>
            <a:ext cx="0" cy="4679950"/>
          </a:xfrm>
          <a:prstGeom prst="line">
            <a:avLst/>
          </a:prstGeom>
          <a:noFill/>
          <a:ln w="28575">
            <a:solidFill>
              <a:srgbClr val="00206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78" name="KMA1D1FEAF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841500" y="1501775"/>
            <a:ext cx="3357563" cy="149542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lIns="97256" tIns="48628" rIns="97256" bIns="48628"/>
          <a:lstStyle/>
          <a:p>
            <a:pPr marL="108000" indent="-108000" eaLnBrk="0" latin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한국콘텐츠진흥원이 가치평가를 담당 기술보증기금이 대상작품의 가치평가를 근거로 하여 완성보증을 함</a:t>
            </a:r>
            <a:endParaRPr lang="en-US" altLang="ko-KR" sz="1100" b="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08000" indent="-108000" eaLnBrk="0" latin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2011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월 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r>
              <a:rPr lang="ko-KR" altLang="en-US" sz="1100" b="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월기준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29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건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(235.88</a:t>
            </a:r>
            <a:r>
              <a:rPr lang="ko-KR" altLang="en-US" sz="1100" b="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억원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보증완료 또는 보증추진 중</a:t>
            </a:r>
          </a:p>
          <a:p>
            <a:pPr marL="85725" indent="-85725" eaLnBrk="0" latinLnBrk="0" hangingPunct="0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ko-KR" altLang="en-US" sz="1100" b="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0" name="직사각형 189"/>
          <p:cNvSpPr/>
          <p:nvPr/>
        </p:nvSpPr>
        <p:spPr bwMode="auto">
          <a:xfrm>
            <a:off x="5484813" y="1020763"/>
            <a:ext cx="3214687" cy="357187"/>
          </a:xfrm>
          <a:prstGeom prst="rect">
            <a:avLst/>
          </a:prstGeom>
          <a:solidFill>
            <a:schemeClr val="bg1">
              <a:lumMod val="65000"/>
              <a:alpha val="51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o-KR" altLang="en-US" sz="1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문제점</a:t>
            </a:r>
          </a:p>
        </p:txBody>
      </p:sp>
      <p:sp>
        <p:nvSpPr>
          <p:cNvPr id="191" name="KMA1D1FEAF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07013" y="1501775"/>
            <a:ext cx="3654425" cy="149542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lIns="97256" tIns="48628" rIns="97256" bIns="48628"/>
          <a:lstStyle/>
          <a:p>
            <a:pPr marL="108000" indent="-108000" eaLnBrk="0" latin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완성보증제도의 대상 기업이 만화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애니메이션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캐릭터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등 제한되어 있어서  </a:t>
            </a:r>
            <a:r>
              <a:rPr lang="ko-KR" altLang="en-US" sz="1100" b="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콘텐츠산업에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대한 광범위하고 포괄적인 지원에 한계가 있음</a:t>
            </a:r>
            <a:endParaRPr lang="en-US" altLang="ko-KR" sz="1100" b="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08000" indent="-108000" eaLnBrk="0" latin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초기에 자본이 없어 완성단계에 이를 수 없는 영세한 </a:t>
            </a:r>
            <a:r>
              <a:rPr lang="ko-KR" altLang="en-US" sz="1100" b="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콘텐츠사업자들에게는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혜택이 제한됨 </a:t>
            </a:r>
            <a:endParaRPr lang="en-US" altLang="ko-KR" sz="1100" b="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 eaLnBrk="0" latinLnBrk="0" hangingPunct="0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ko-KR" altLang="en-US" sz="1100" b="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543" name="Line 2"/>
          <p:cNvSpPr>
            <a:spLocks noChangeShapeType="1"/>
          </p:cNvSpPr>
          <p:nvPr/>
        </p:nvSpPr>
        <p:spPr bwMode="auto">
          <a:xfrm>
            <a:off x="769938" y="6092825"/>
            <a:ext cx="8191500" cy="0"/>
          </a:xfrm>
          <a:prstGeom prst="line">
            <a:avLst/>
          </a:prstGeom>
          <a:noFill/>
          <a:ln w="28575">
            <a:solidFill>
              <a:srgbClr val="00206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93" name="KMA1D1FEAF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41500" y="3014663"/>
            <a:ext cx="3357563" cy="156686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lIns="97256" tIns="48628" rIns="97256" bIns="48628"/>
          <a:lstStyle/>
          <a:p>
            <a:pPr marL="108000" indent="-108000" eaLnBrk="0" latin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창업투자회사 등 </a:t>
            </a:r>
            <a:r>
              <a:rPr lang="ko-KR" altLang="en-US" sz="1100" b="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벤처캐피탈이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결성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·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운영하는 투자조합에 출자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중소 벤처기업에 대한 투자는 운용사인 </a:t>
            </a:r>
            <a:r>
              <a:rPr lang="ko-KR" altLang="en-US" sz="1100" b="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벤처캐피탈이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전문적으로 수행</a:t>
            </a:r>
            <a:endParaRPr lang="en-US" altLang="ko-KR" sz="1100" b="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08000" indent="-108000" eaLnBrk="0" latin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2011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월 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r>
              <a:rPr lang="ko-KR" altLang="en-US" sz="1100" b="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월기준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총 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5,813</a:t>
            </a:r>
            <a:r>
              <a:rPr lang="ko-KR" altLang="en-US" sz="1100" b="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억원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규모의 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31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 </a:t>
            </a:r>
            <a:r>
              <a:rPr lang="ko-KR" altLang="en-US" sz="1100" b="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자조합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결성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4,379</a:t>
            </a:r>
            <a:r>
              <a:rPr lang="ko-KR" altLang="en-US" sz="1100" b="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억원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투자</a:t>
            </a:r>
          </a:p>
          <a:p>
            <a:pPr marL="85725" indent="-85725" eaLnBrk="0" latinLnBrk="0" hangingPunct="0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ko-KR" altLang="en-US" sz="1100" b="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4" name="KMA1D1FEAF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07013" y="3028950"/>
            <a:ext cx="3357562" cy="13366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lIns="97256" tIns="48628" rIns="97256" bIns="48628"/>
          <a:lstStyle/>
          <a:p>
            <a:pPr marL="108000" indent="-108000" eaLnBrk="0" latin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동일한 정책 목적에 대하여 여러 기관들이 중복하여 출자함으로 인해 투자패턴이 유사해짐</a:t>
            </a:r>
            <a:endParaRPr lang="en-US" altLang="ko-KR" sz="1100" b="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08000" indent="-108000" eaLnBrk="0" latin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문화계정은 수익률 중심으로 투자 대상을 선정하여 </a:t>
            </a:r>
            <a:r>
              <a:rPr lang="ko-KR" altLang="en-US" sz="1100" b="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콘텐츠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전반에 대한 투자가 어려움</a:t>
            </a:r>
            <a:endParaRPr lang="en-US" altLang="ko-KR" sz="1100" b="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5725" indent="-85725" eaLnBrk="0" latin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ko-KR" altLang="en-US" sz="1100" b="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6146800" y="136525"/>
            <a:ext cx="3503613" cy="290513"/>
          </a:xfrm>
          <a:prstGeom prst="rect">
            <a:avLst/>
          </a:prstGeom>
          <a:solidFill>
            <a:srgbClr val="EFEFFF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5784" tIns="47892" rIns="95784" bIns="47892"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콘텐츠산업의 특성과 금융</a:t>
            </a:r>
            <a:r>
              <a:rPr lang="en-US" altLang="ko-KR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·</a:t>
            </a:r>
            <a:r>
              <a:rPr lang="ko-KR" altLang="en-US" sz="1400" b="0" dirty="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rPr>
              <a:t>투자 지원 현황</a:t>
            </a:r>
            <a:endParaRPr lang="ko-KR" altLang="en-US" sz="1400" b="0" dirty="0">
              <a:solidFill>
                <a:schemeClr val="tx1"/>
              </a:solidFill>
              <a:latin typeface="Arial" pitchFamily="34" charset="0"/>
              <a:ea typeface="HY견고딕" pitchFamily="18" charset="-127"/>
              <a:cs typeface="+mn-cs"/>
            </a:endParaRPr>
          </a:p>
        </p:txBody>
      </p:sp>
      <p:sp>
        <p:nvSpPr>
          <p:cNvPr id="22547" name="Line 32"/>
          <p:cNvSpPr>
            <a:spLocks noChangeShapeType="1"/>
          </p:cNvSpPr>
          <p:nvPr/>
        </p:nvSpPr>
        <p:spPr bwMode="auto">
          <a:xfrm>
            <a:off x="769938" y="4532313"/>
            <a:ext cx="8191500" cy="0"/>
          </a:xfrm>
          <a:prstGeom prst="line">
            <a:avLst/>
          </a:prstGeom>
          <a:noFill/>
          <a:ln w="28575">
            <a:solidFill>
              <a:srgbClr val="00206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2548" name="직사각형 21"/>
          <p:cNvSpPr>
            <a:spLocks noChangeArrowheads="1"/>
          </p:cNvSpPr>
          <p:nvPr/>
        </p:nvSpPr>
        <p:spPr bwMode="auto">
          <a:xfrm>
            <a:off x="793750" y="5105400"/>
            <a:ext cx="928688" cy="357188"/>
          </a:xfrm>
          <a:prstGeom prst="rect">
            <a:avLst/>
          </a:prstGeom>
          <a:noFill/>
          <a:ln w="28575" algn="ctr">
            <a:noFill/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글로벌 펀드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1809750" y="4613275"/>
            <a:ext cx="3357563" cy="16240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8000" indent="-108000" eaLnBrk="0" latin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글로벌 펀드는 영화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드라마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애니메이션 등 해외진출을 목적으로 하는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글로벌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프로젝트나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해외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대규모 프로젝트에 투자하는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펀드임</a:t>
            </a:r>
            <a:endParaRPr lang="en-US" altLang="ko-KR" sz="1100" b="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08000" indent="-108000" eaLnBrk="0" latin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조성규모 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총 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2,000 </a:t>
            </a:r>
            <a:r>
              <a:rPr lang="ko-KR" altLang="en-US" sz="1100" b="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억원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정부 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800</a:t>
            </a:r>
            <a:r>
              <a:rPr lang="ko-KR" altLang="en-US" sz="1100" b="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억원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민간 </a:t>
            </a:r>
            <a:r>
              <a:rPr lang="ko-KR" altLang="en-US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및 해외투자자 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1,200</a:t>
            </a:r>
            <a:r>
              <a:rPr lang="ko-KR" altLang="en-US" sz="1100" b="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억원</a:t>
            </a:r>
            <a:r>
              <a:rPr lang="en-US" altLang="ko-KR" sz="11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5725" indent="-85725" eaLnBrk="0" latinLnBrk="0" hangingPunct="0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en-US" altLang="ko-KR" b="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550" name="직사각형 2"/>
          <p:cNvSpPr>
            <a:spLocks noChangeArrowheads="1"/>
          </p:cNvSpPr>
          <p:nvPr/>
        </p:nvSpPr>
        <p:spPr bwMode="auto">
          <a:xfrm>
            <a:off x="5307013" y="4576763"/>
            <a:ext cx="342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7950" indent="-107950" eaLnBrk="0" latinLnBrk="0" hangingPunct="0">
              <a:lnSpc>
                <a:spcPct val="170000"/>
              </a:lnSpc>
              <a:buFont typeface="Arial" charset="0"/>
              <a:buChar char="•"/>
            </a:pPr>
            <a:r>
              <a:rPr lang="ko-KR" altLang="en-US" sz="11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주요 지원대상이 글로벌 또는 해외 대규모 프로젝트를 대상으로 하고 있으므로             소형 콘텐츠업체에 대한 지원은 어려움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heme/theme1.xml><?xml version="1.0" encoding="utf-8"?>
<a:theme xmlns:a="http://schemas.openxmlformats.org/drawingml/2006/main" name="4_채권연구원">
  <a:themeElements>
    <a:clrScheme name="4_채권연구원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채권연구원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EBFF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>
          <a:outerShdw dist="71842" dir="2700000" algn="ctr" rotWithShape="0">
            <a:schemeClr val="bg2">
              <a:alpha val="50000"/>
            </a:scheme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solidFill>
          <a:srgbClr val="FFEB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4_채권연구원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채권연구원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채권연구원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채권연구원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채권연구원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채권연구원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채권연구원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71325</TotalTime>
  <Words>2242</Words>
  <Application>Microsoft Office PowerPoint</Application>
  <PresentationFormat>A4 Paper (210x297 mm)</PresentationFormat>
  <Paragraphs>534</Paragraphs>
  <Slides>24</Slides>
  <Notes>24</Notes>
  <HiddenSlides>0</HiddenSlides>
  <MMClips>0</MMClips>
  <ScaleCrop>false</ScaleCrop>
  <HeadingPairs>
    <vt:vector size="6" baseType="variant">
      <vt:variant>
        <vt:lpstr>사용한 글꼴</vt:lpstr>
      </vt:variant>
      <vt:variant>
        <vt:i4>13</vt:i4>
      </vt:variant>
      <vt:variant>
        <vt:lpstr>디자인 서식 파일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8" baseType="lpstr">
      <vt:lpstr>Arial</vt:lpstr>
      <vt:lpstr>돋움</vt:lpstr>
      <vt:lpstr>Wingdings</vt:lpstr>
      <vt:lpstr>HY견고딕</vt:lpstr>
      <vt:lpstr>Times New Roman</vt:lpstr>
      <vt:lpstr>굴림</vt:lpstr>
      <vt:lpstr>HY헤드라인M</vt:lpstr>
      <vt:lpstr>Abadi MT Condensed Extra Bold</vt:lpstr>
      <vt:lpstr>Trebuchet MS</vt:lpstr>
      <vt:lpstr>바탕체</vt:lpstr>
      <vt:lpstr>맑은 고딕</vt:lpstr>
      <vt:lpstr>바탕</vt:lpstr>
      <vt:lpstr>HY강M</vt:lpstr>
      <vt:lpstr>4_채권연구원</vt:lpstr>
      <vt:lpstr>슬라이드 0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</vt:vector>
  </TitlesOfParts>
  <Company>KFIRI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콘텐츠공제조합 설립</dc:title>
  <dc:creator>KFIRI</dc:creator>
  <dc:description>02-6333-1200</dc:description>
  <cp:lastModifiedBy>KOCCA</cp:lastModifiedBy>
  <cp:revision>5613</cp:revision>
  <cp:lastPrinted>2011-07-22T00:13:25Z</cp:lastPrinted>
  <dcterms:modified xsi:type="dcterms:W3CDTF">2011-12-16T06:28:04Z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umberOfSlides">
    <vt:i4>29</vt:i4>
  </property>
  <property fmtid="{D5CDD505-2E9C-101B-9397-08002B2CF9AE}" pid="3" name="RevisionCount">
    <vt:i4>1</vt:i4>
  </property>
</Properties>
</file>